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410" r:id="rId5"/>
    <p:sldId id="383" r:id="rId6"/>
    <p:sldId id="412" r:id="rId7"/>
    <p:sldId id="409" r:id="rId8"/>
    <p:sldId id="406" r:id="rId9"/>
    <p:sldId id="408" r:id="rId10"/>
    <p:sldId id="413" r:id="rId11"/>
    <p:sldId id="414" r:id="rId12"/>
    <p:sldId id="415" r:id="rId13"/>
  </p:sldIdLst>
  <p:sldSz cx="12192000" cy="6858000"/>
  <p:notesSz cx="7102475" cy="10233025"/>
  <p:defaultTextStyle>
    <a:defPPr rtl="0">
      <a:defRPr lang="ja-JP"/>
    </a:defPPr>
    <a:lvl1pPr marL="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6807" autoAdjust="0"/>
  </p:normalViewPr>
  <p:slideViewPr>
    <p:cSldViewPr snapToGrid="0">
      <p:cViewPr varScale="1">
        <p:scale>
          <a:sx n="111" d="100"/>
          <a:sy n="111" d="100"/>
        </p:scale>
        <p:origin x="3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6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lang="ja-JP" sz="1200"/>
            </a:lvl1pPr>
          </a:lstStyle>
          <a:p>
            <a:pPr rtl="0"/>
            <a:fld id="{F1888AC3-4F66-4F83-8C4A-6EF989F1E24B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2025/2/27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3" y="9719599"/>
            <a:ext cx="3077739" cy="51342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lang="ja-JP" sz="1200"/>
            </a:lvl1pPr>
          </a:lstStyle>
          <a:p>
            <a:pPr rtl="0"/>
            <a:fld id="{E2C230DF-5933-439D-898F-38E9AC9BA688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19599"/>
            <a:ext cx="3077739" cy="51342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lang="ja-JP" sz="1200"/>
            </a:lvl1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ヘッダー プレースホルダー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lang="ja-JP" sz="1200"/>
            </a:lvl1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1262C1A-E8BC-4234-B1F0-80BE6C45D4C7}" type="datetime1">
              <a:rPr lang="ja-JP" altLang="en-US" noProof="0" smtClean="0"/>
              <a:t>2025/2/27</a:t>
            </a:fld>
            <a:endParaRPr lang="ja-JP" altLang="en-US" noProof="0" dirty="0"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>
            <a:defPPr>
              <a:defRPr lang="ja-JP"/>
            </a:defPPr>
          </a:lstStyle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4778" tIns="47389" rIns="94778" bIns="47389" rtlCol="0"/>
          <a:lstStyle>
            <a:defPPr>
              <a:defRPr lang="ja-JP"/>
            </a:def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19599"/>
            <a:ext cx="3077739" cy="51342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342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89C7E07-3C67-C64C-8DA0-0404F6303970}" type="slidenum">
              <a:rPr lang="en-US" altLang="ja-JP" noProof="0" smtClean="0"/>
              <a:pPr/>
              <a:t>‹#›</a:t>
            </a:fld>
            <a:endParaRPr lang="ja-JP" altLang="en-US" noProof="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E7EE4-B786-F471-81FC-9605DEF6C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E9CEF52-605D-6A83-C36C-013EC8E3F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2993BD1-4435-1697-8AD0-22DC87D69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FB1DF1-B2FE-F366-C5E9-BC8B915D7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161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475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99319-AC3A-CC14-8DEA-58277876C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7A71A9-E2AA-8A58-B334-FEAD37367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26FE1DD-0660-D059-8091-77F7A1B6C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D8BF83-5ACD-E98A-99AD-A0F80791F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9995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08A60-B998-FACD-E80B-6317EFAD9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A893282-DECF-1C1D-0D78-D72FACD44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C31B568-7766-1B77-BBC3-26E3B5CD9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81682D-1897-0318-AC79-CEA62496A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8316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69962-60A9-073C-9CE5-2DD380042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7A29370-28EC-4BAA-5E16-D1C2F6372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AFEA4F5-9462-E230-9882-311CE68BF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393C2B-621C-4CCD-AECE-8C62103CF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8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3" name="直線​​コネクタ(S)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コンテンツ、表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フリーフォーム(F)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フリーフォーム(F)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(F)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9144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8288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6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 2 段組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フリーフォーム(F)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6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9" name="表プレースホルダー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ja-JP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アイコンをクリックして表を追加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2400" b="1" i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sz="4000"/>
            </a:lvl2pPr>
            <a:lvl3pPr>
              <a:defRPr lang="ja-JP" sz="4000"/>
            </a:lvl3pPr>
            <a:lvl4pPr>
              <a:defRPr lang="ja-JP" sz="4000"/>
            </a:lvl4pPr>
            <a:lvl5pPr>
              <a:defRPr lang="ja-JP" sz="4000"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オートシェイプ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フリーフォーム(F)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フリーフォーム(F)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ja-JP" sz="2400" b="1" i="0" kern="12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indent="-283464">
              <a:spcBef>
                <a:spcPts val="6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3" name="スライド番号プレースホルダー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42" name="日付プレースホルダー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のタイトル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ja-JP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6000" b="1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6" name="図プレースホルダー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2400" b="1" i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sz="4000"/>
            </a:lvl2pPr>
            <a:lvl3pPr>
              <a:defRPr lang="ja-JP" sz="4000"/>
            </a:lvl3pPr>
            <a:lvl4pPr>
              <a:defRPr lang="ja-JP" sz="4000"/>
            </a:lvl4pPr>
            <a:lvl5pPr>
              <a:defRPr lang="ja-JP" sz="4000"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cxnSp>
        <p:nvCxnSpPr>
          <p:cNvPr id="7" name="直線​​コネクタ(S)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グループ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フリーフォーム(F)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タイトル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​​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3" name="直線​​コネクタ(S)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2400" b="1" i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sz="4000"/>
            </a:lvl2pPr>
            <a:lvl3pPr>
              <a:defRPr lang="ja-JP" sz="4000"/>
            </a:lvl3pPr>
            <a:lvl4pPr>
              <a:defRPr lang="ja-JP" sz="4000"/>
            </a:lvl4pPr>
            <a:lvl5pPr>
              <a:defRPr lang="ja-JP" sz="4000"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 2 段組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フリーフォーム(F)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943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229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0058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3" name="コンテンツ プレースホルダー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486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229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0058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オートシェイプ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(F)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フリーフォーム(F)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spcBef>
                <a:spcPts val="1800"/>
              </a:spcBef>
              <a:buFont typeface="+mj-lt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ja-JP" sz="2000"/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endParaRPr lang="ja-JP" altLang="en-US" noProof="0" dirty="0"/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486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229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0058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コンテンツ、画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3" name="コンテンツ プレースホルダー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2" name="タイトル プレースホルダー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0" name="日付プレースホルダー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ja-JP"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2" name="スライド番号プレースホルダー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ja-JP" sz="11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ja-JP" sz="4400" b="1" i="0" kern="1200" spc="100" baseline="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eaLnBrk="1" hangingPunct="1">
        <a:defRPr lang="ja-JP">
          <a:solidFill>
            <a:schemeClr val="tx2"/>
          </a:solidFill>
        </a:defRPr>
      </a:lvl2pPr>
      <a:lvl3pPr eaLnBrk="1" hangingPunct="1">
        <a:defRPr lang="ja-JP">
          <a:solidFill>
            <a:schemeClr val="tx2"/>
          </a:solidFill>
        </a:defRPr>
      </a:lvl3pPr>
      <a:lvl4pPr eaLnBrk="1" hangingPunct="1">
        <a:defRPr lang="ja-JP">
          <a:solidFill>
            <a:schemeClr val="tx2"/>
          </a:solidFill>
        </a:defRPr>
      </a:lvl4pPr>
      <a:lvl5pPr eaLnBrk="1" hangingPunct="1">
        <a:defRPr lang="ja-JP">
          <a:solidFill>
            <a:schemeClr val="tx2"/>
          </a:solidFill>
        </a:defRPr>
      </a:lvl5pPr>
      <a:lvl6pPr eaLnBrk="1" hangingPunct="1">
        <a:defRPr lang="ja-JP">
          <a:solidFill>
            <a:schemeClr val="tx2"/>
          </a:solidFill>
        </a:defRPr>
      </a:lvl6pPr>
      <a:lvl7pPr eaLnBrk="1" hangingPunct="1">
        <a:defRPr lang="ja-JP">
          <a:solidFill>
            <a:schemeClr val="tx2"/>
          </a:solidFill>
        </a:defRPr>
      </a:lvl7pPr>
      <a:lvl8pPr eaLnBrk="1" hangingPunct="1">
        <a:defRPr lang="ja-JP">
          <a:solidFill>
            <a:schemeClr val="tx2"/>
          </a:solidFill>
        </a:defRPr>
      </a:lvl8pPr>
      <a:lvl9pPr eaLnBrk="1" hangingPunct="1">
        <a:defRPr lang="ja-JP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ja-JP" sz="2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24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20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dirty="0"/>
              <a:t>ドリームホーム</a:t>
            </a:r>
            <a:br>
              <a:rPr lang="en-US" altLang="ja-JP" dirty="0"/>
            </a:br>
            <a:r>
              <a:rPr lang="ja-JP" altLang="en-US" dirty="0"/>
              <a:t>年次決算手順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/>
              <a:t>年次決算手順（</a:t>
            </a:r>
            <a:r>
              <a:rPr lang="en-US" altLang="ja-JP" dirty="0"/>
              <a:t>1/2</a:t>
            </a:r>
            <a:r>
              <a:rPr lang="ja-JP" altLang="en-US" dirty="0"/>
              <a:t>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4" y="2281238"/>
            <a:ext cx="10888033" cy="3709987"/>
          </a:xfrm>
        </p:spPr>
        <p:txBody>
          <a:bodyPr tIns="0" numCol="2" rtlCol="0">
            <a:noAutofit/>
          </a:bodyPr>
          <a:lstStyle>
            <a:defPPr>
              <a:defRPr lang="ja-JP"/>
            </a:defPPr>
          </a:lstStyle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決算通達文の発信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月次決算の確定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請求書のうち、未達請求書（未請求額）有無の確認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クオータ売上高・受注管理表の集計、一覧作成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長期・短期借入金明細作成（</a:t>
            </a:r>
            <a:r>
              <a:rPr lang="en-US" altLang="ja-JP" sz="1600" dirty="0">
                <a:solidFill>
                  <a:schemeClr val="bg1"/>
                </a:solidFill>
              </a:rPr>
              <a:t>1</a:t>
            </a:r>
            <a:r>
              <a:rPr lang="ja-JP" altLang="en-US" sz="1600" dirty="0">
                <a:solidFill>
                  <a:schemeClr val="bg1"/>
                </a:solidFill>
              </a:rPr>
              <a:t>年内返済長期借入金）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賞与引当金の確認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減損会計資料の作成（店舗別収支）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消費税の税額計算、仕訳入力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月次推移表（期首から決算月まで）を見て異常な数値が無いか確認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試算表（</a:t>
            </a:r>
            <a:r>
              <a:rPr lang="ja-JP" altLang="en-US" sz="1600" u="sng" dirty="0">
                <a:solidFill>
                  <a:srgbClr val="00B050"/>
                </a:solidFill>
              </a:rPr>
              <a:t>法人税確定前</a:t>
            </a:r>
            <a:r>
              <a:rPr lang="ja-JP" altLang="en-US" sz="1600" dirty="0">
                <a:solidFill>
                  <a:schemeClr val="bg1"/>
                </a:solidFill>
              </a:rPr>
              <a:t>）作成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申告調整項目（加算・減算）金額確定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en-US" altLang="ja-JP" sz="1600" dirty="0">
                <a:solidFill>
                  <a:schemeClr val="bg1"/>
                </a:solidFill>
              </a:rPr>
              <a:t>AGS</a:t>
            </a:r>
            <a:r>
              <a:rPr lang="ja-JP" altLang="en-US" sz="1600" dirty="0">
                <a:solidFill>
                  <a:schemeClr val="bg1"/>
                </a:solidFill>
              </a:rPr>
              <a:t>税理士法人へ決算資料（</a:t>
            </a:r>
            <a:r>
              <a:rPr lang="ja-JP" altLang="en-US" sz="1600" dirty="0">
                <a:solidFill>
                  <a:srgbClr val="00B050"/>
                </a:solidFill>
              </a:rPr>
              <a:t>法人税確定前</a:t>
            </a:r>
            <a:r>
              <a:rPr lang="ja-JP" altLang="en-US" sz="1600" dirty="0">
                <a:solidFill>
                  <a:schemeClr val="bg1"/>
                </a:solidFill>
              </a:rPr>
              <a:t>）送信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税理士法人より法人税等の税額確定後に、</a:t>
            </a:r>
            <a:br>
              <a:rPr lang="en-US" altLang="ja-JP" sz="1600" dirty="0">
                <a:solidFill>
                  <a:schemeClr val="bg1"/>
                </a:solidFill>
              </a:rPr>
            </a:br>
            <a:r>
              <a:rPr lang="ja-JP" altLang="en-US" sz="1600" dirty="0">
                <a:solidFill>
                  <a:schemeClr val="bg1"/>
                </a:solidFill>
              </a:rPr>
              <a:t>税効果（繰延税金資産）計算資料作成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44EA5-340C-F8CB-BDAA-69C1AC66C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ADF4D2-A4C2-9379-B560-DC014C15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/>
              <a:t>年次決算手順（</a:t>
            </a:r>
            <a:r>
              <a:rPr lang="en-US" altLang="ja-JP" dirty="0"/>
              <a:t>2/2</a:t>
            </a:r>
            <a:r>
              <a:rPr lang="ja-JP" altLang="en-US" dirty="0"/>
              <a:t>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7609FD-6755-70DC-670D-62395AFC1A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4" y="2281238"/>
            <a:ext cx="10888033" cy="3709987"/>
          </a:xfrm>
        </p:spPr>
        <p:txBody>
          <a:bodyPr tIns="0" numCol="2" rtlCol="0">
            <a:noAutofit/>
          </a:bodyPr>
          <a:lstStyle>
            <a:defPPr>
              <a:defRPr lang="ja-JP"/>
            </a:defPPr>
          </a:lstStyle>
          <a:p>
            <a:pPr marL="457200" indent="-457200">
              <a:lnSpc>
                <a:spcPct val="120000"/>
              </a:lnSpc>
              <a:buFont typeface="+mj-lt"/>
              <a:buAutoNum type="arabicPeriod" startAt="14"/>
            </a:pPr>
            <a:r>
              <a:rPr lang="ja-JP" altLang="en-US" sz="1600" dirty="0">
                <a:solidFill>
                  <a:schemeClr val="bg1"/>
                </a:solidFill>
              </a:rPr>
              <a:t>繰延税金資産、法人税等の仕訳入力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 startAt="14"/>
            </a:pPr>
            <a:r>
              <a:rPr lang="ja-JP" altLang="en-US" sz="1600" dirty="0">
                <a:solidFill>
                  <a:schemeClr val="bg1"/>
                </a:solidFill>
              </a:rPr>
              <a:t>勘定科目内訳書、決算書作成</a:t>
            </a:r>
            <a:br>
              <a:rPr lang="en-US" altLang="ja-JP" sz="1600" dirty="0">
                <a:solidFill>
                  <a:schemeClr val="bg1"/>
                </a:solidFill>
              </a:rPr>
            </a:br>
            <a:r>
              <a:rPr lang="ja-JP" altLang="en-US" sz="1400" b="0" dirty="0">
                <a:solidFill>
                  <a:schemeClr val="bg1"/>
                </a:solidFill>
              </a:rPr>
              <a:t>全ての勘定科目残高を明細と確認</a:t>
            </a:r>
            <a:endParaRPr lang="en-US" altLang="ja-JP" sz="1400" b="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 startAt="14"/>
            </a:pPr>
            <a:r>
              <a:rPr lang="ja-JP" altLang="en-US" sz="1600" dirty="0">
                <a:solidFill>
                  <a:schemeClr val="bg1"/>
                </a:solidFill>
              </a:rPr>
              <a:t>試算表作成（</a:t>
            </a:r>
            <a:r>
              <a:rPr lang="ja-JP" altLang="en-US" sz="1600" u="sng" dirty="0">
                <a:solidFill>
                  <a:schemeClr val="accent5"/>
                </a:solidFill>
              </a:rPr>
              <a:t>法人税確定後</a:t>
            </a:r>
            <a:r>
              <a:rPr lang="ja-JP" altLang="en-US" sz="1600" dirty="0">
                <a:solidFill>
                  <a:schemeClr val="bg1"/>
                </a:solidFill>
              </a:rPr>
              <a:t>）作成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 startAt="14"/>
            </a:pPr>
            <a:r>
              <a:rPr lang="ja-JP" altLang="en-US" sz="1600" dirty="0">
                <a:solidFill>
                  <a:schemeClr val="bg1"/>
                </a:solidFill>
              </a:rPr>
              <a:t>勘定科目内訳書の作成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 startAt="14"/>
            </a:pPr>
            <a:r>
              <a:rPr lang="ja-JP" altLang="en-US" sz="1600" dirty="0">
                <a:solidFill>
                  <a:schemeClr val="bg1"/>
                </a:solidFill>
              </a:rPr>
              <a:t>税理士法人への決算資料（</a:t>
            </a:r>
            <a:r>
              <a:rPr lang="ja-JP" altLang="en-US" sz="1600" u="sng" dirty="0">
                <a:solidFill>
                  <a:schemeClr val="accent5"/>
                </a:solidFill>
              </a:rPr>
              <a:t>法人税確定後</a:t>
            </a:r>
            <a:r>
              <a:rPr lang="ja-JP" altLang="en-US" sz="1600" dirty="0">
                <a:solidFill>
                  <a:schemeClr val="bg1"/>
                </a:solidFill>
              </a:rPr>
              <a:t>）送信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 startAt="14"/>
            </a:pPr>
            <a:r>
              <a:rPr lang="ja-JP" altLang="en-US" sz="1600" dirty="0">
                <a:solidFill>
                  <a:schemeClr val="bg1"/>
                </a:solidFill>
              </a:rPr>
              <a:t>税理士法人より申告書が届く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 startAt="14"/>
            </a:pPr>
            <a:r>
              <a:rPr lang="ja-JP" altLang="en-US" sz="1600" dirty="0">
                <a:solidFill>
                  <a:schemeClr val="bg1"/>
                </a:solidFill>
              </a:rPr>
              <a:t>試算表の法人税等の額を申告書税額と確認</a:t>
            </a:r>
            <a:br>
              <a:rPr lang="en-US" altLang="ja-JP" sz="1600" dirty="0">
                <a:solidFill>
                  <a:schemeClr val="bg1"/>
                </a:solidFill>
              </a:rPr>
            </a:br>
            <a:r>
              <a:rPr lang="ja-JP" altLang="en-US" sz="1600" dirty="0">
                <a:solidFill>
                  <a:schemeClr val="bg1"/>
                </a:solidFill>
              </a:rPr>
              <a:t>（未払・未収法人税、消費税など）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 startAt="14"/>
            </a:pPr>
            <a:r>
              <a:rPr lang="ja-JP" altLang="en-US" sz="1600" dirty="0">
                <a:solidFill>
                  <a:schemeClr val="bg1"/>
                </a:solidFill>
              </a:rPr>
              <a:t>決算確定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 startAt="14"/>
            </a:pPr>
            <a:r>
              <a:rPr lang="ja-JP" altLang="en-US" sz="1600" dirty="0">
                <a:solidFill>
                  <a:schemeClr val="bg1"/>
                </a:solidFill>
              </a:rPr>
              <a:t>注記表、決算報告書、事業報告書の作成（本決算のみ）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 startAt="14"/>
            </a:pPr>
            <a:r>
              <a:rPr lang="ja-JP" altLang="en-US" sz="1600" dirty="0">
                <a:solidFill>
                  <a:schemeClr val="bg1"/>
                </a:solidFill>
              </a:rPr>
              <a:t>金融機関への報告資料作成（本決算のみ）</a:t>
            </a:r>
            <a:br>
              <a:rPr lang="en-US" altLang="ja-JP" sz="1600" dirty="0">
                <a:solidFill>
                  <a:schemeClr val="bg1"/>
                </a:solidFill>
              </a:rPr>
            </a:br>
            <a:r>
              <a:rPr lang="ja-JP" altLang="en-US" sz="1400" b="0" dirty="0">
                <a:solidFill>
                  <a:schemeClr val="bg1"/>
                </a:solidFill>
              </a:rPr>
              <a:t>業績推移、財務状況、資金繰り計画など</a:t>
            </a:r>
            <a:endParaRPr lang="en-US" altLang="ja-JP" sz="1600" b="0" dirty="0"/>
          </a:p>
          <a:p>
            <a:pPr marL="457200" indent="-457200" rtl="0">
              <a:lnSpc>
                <a:spcPct val="120000"/>
              </a:lnSpc>
              <a:buFont typeface="+mj-lt"/>
              <a:buAutoNum type="arabicPeriod" startAt="14"/>
            </a:pPr>
            <a:r>
              <a:rPr lang="ja-JP" altLang="en-US" sz="1600" dirty="0">
                <a:solidFill>
                  <a:schemeClr val="bg1"/>
                </a:solidFill>
              </a:rPr>
              <a:t>連結資料作成</a:t>
            </a:r>
            <a:br>
              <a:rPr lang="en-US" altLang="ja-JP" sz="1600" dirty="0">
                <a:solidFill>
                  <a:schemeClr val="bg1"/>
                </a:solidFill>
              </a:rPr>
            </a:br>
            <a:r>
              <a:rPr lang="ja-JP" altLang="en-US" sz="1400" b="0" dirty="0">
                <a:solidFill>
                  <a:schemeClr val="bg1"/>
                </a:solidFill>
              </a:rPr>
              <a:t>グループ間取引明細の作成</a:t>
            </a:r>
            <a:br>
              <a:rPr lang="en-US" altLang="ja-JP" sz="1400" b="0" dirty="0">
                <a:solidFill>
                  <a:schemeClr val="bg1"/>
                </a:solidFill>
              </a:rPr>
            </a:br>
            <a:r>
              <a:rPr lang="ja-JP" altLang="en-US" sz="1400" b="0" dirty="0">
                <a:solidFill>
                  <a:schemeClr val="bg1"/>
                </a:solidFill>
              </a:rPr>
              <a:t>（</a:t>
            </a:r>
            <a:r>
              <a:rPr lang="en-US" altLang="ja-JP" sz="1400" b="0" dirty="0">
                <a:solidFill>
                  <a:schemeClr val="bg1"/>
                </a:solidFill>
              </a:rPr>
              <a:t>AVANTIA</a:t>
            </a:r>
            <a:r>
              <a:rPr lang="ja-JP" altLang="en-US" sz="1400" b="0" dirty="0">
                <a:solidFill>
                  <a:schemeClr val="bg1"/>
                </a:solidFill>
              </a:rPr>
              <a:t>、</a:t>
            </a:r>
            <a:r>
              <a:rPr lang="en-US" altLang="ja-JP" sz="1400" b="0" dirty="0">
                <a:solidFill>
                  <a:schemeClr val="bg1"/>
                </a:solidFill>
              </a:rPr>
              <a:t>DreamTown</a:t>
            </a:r>
            <a:r>
              <a:rPr lang="ja-JP" altLang="en-US" sz="1400" b="0" dirty="0">
                <a:solidFill>
                  <a:schemeClr val="bg1"/>
                </a:solidFill>
              </a:rPr>
              <a:t>との内部取引明細）</a:t>
            </a:r>
            <a:endParaRPr lang="en-US" altLang="ja-JP" sz="1600" b="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</a:pPr>
            <a:endParaRPr lang="en-US" altLang="ja-JP" sz="12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 startAt="14"/>
            </a:pPr>
            <a:endParaRPr lang="en-US" altLang="ja-JP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プレースホルダー 10" descr="植物のクローズ アップ">
            <a:extLst>
              <a:ext uri="{FF2B5EF4-FFF2-40B4-BE49-F238E27FC236}">
                <a16:creationId xmlns:a16="http://schemas.microsoft.com/office/drawing/2014/main" id="{8DB431A1-9806-9CFE-0E5F-1A5611C2A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0" y="0"/>
            <a:ext cx="12192000" cy="6880225"/>
          </a:xfr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444933"/>
            <a:ext cx="5477479" cy="3291840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dirty="0"/>
              <a:t>具体的な手順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/>
              <a:t>手続詳細</a:t>
            </a:r>
            <a:endParaRPr 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F2E863-4A4C-76FE-444A-083F930433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279775"/>
            <a:ext cx="5045075" cy="2994025"/>
          </a:xfrm>
        </p:spPr>
        <p:txBody>
          <a:bodyPr rtlCol="0">
            <a:normAutofit/>
          </a:bodyPr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pic>
        <p:nvPicPr>
          <p:cNvPr id="5" name="図プレースホルダー 52" descr="ぶら下がっている電球">
            <a:extLst>
              <a:ext uri="{FF2B5EF4-FFF2-40B4-BE49-F238E27FC236}">
                <a16:creationId xmlns:a16="http://schemas.microsoft.com/office/drawing/2014/main" id="{F2B2501C-600C-11B3-1ECD-912D988906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/>
        </p:blipFill>
        <p:spPr>
          <a:xfrm>
            <a:off x="6096000" y="0"/>
            <a:ext cx="6118225" cy="6858000"/>
          </a:xfrm>
        </p:spPr>
      </p:pic>
    </p:spTree>
    <p:extLst>
      <p:ext uri="{BB962C8B-B14F-4D97-AF65-F5344CB8AC3E}">
        <p14:creationId xmlns:p14="http://schemas.microsoft.com/office/powerpoint/2010/main" val="29836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8990215" cy="1494596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dirty="0"/>
              <a:t>手順詳細（</a:t>
            </a:r>
            <a:r>
              <a:rPr lang="en-US" altLang="ja-JP" dirty="0"/>
              <a:t>1/4</a:t>
            </a:r>
            <a:r>
              <a:rPr lang="ja-JP" altLang="en-US" dirty="0"/>
              <a:t>）</a:t>
            </a:r>
            <a:endParaRPr 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33577" y="2676525"/>
            <a:ext cx="9842740" cy="3597470"/>
          </a:xfrm>
        </p:spPr>
        <p:txBody>
          <a:bodyPr rtlCol="0">
            <a:normAutofit/>
          </a:bodyPr>
          <a:lstStyle>
            <a:defPPr>
              <a:defRPr lang="ja-JP"/>
            </a:defPPr>
          </a:lstStyle>
          <a:p>
            <a:pPr lvl="1" rtl="0"/>
            <a:r>
              <a:rPr lang="ja-JP" altLang="en-US" dirty="0"/>
              <a:t>決算通達文の発信</a:t>
            </a:r>
            <a:endParaRPr lang="en-US" altLang="ja-JP" dirty="0"/>
          </a:p>
          <a:p>
            <a:pPr lvl="1" rtl="0"/>
            <a:r>
              <a:rPr lang="ja-JP" altLang="en-US" dirty="0"/>
              <a:t>未達請求書（未請求額）有無の確認</a:t>
            </a:r>
            <a:endParaRPr lang="en-US" altLang="ja-JP" dirty="0"/>
          </a:p>
          <a:p>
            <a:pPr lvl="1" rtl="0"/>
            <a:r>
              <a:rPr lang="ja-JP" altLang="en-US" dirty="0"/>
              <a:t>クオータ売上高、受注状況管理表の作成</a:t>
            </a:r>
            <a:endParaRPr 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154176-B44F-235E-BDAE-14471896B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558" y="2060094"/>
            <a:ext cx="3347612" cy="190662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CF8641-0B12-F36E-FDD6-3A2153F70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335" y="4283355"/>
            <a:ext cx="5706059" cy="208364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F7CE47F-D0BF-CC6F-F537-182F20F19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854" y="4283355"/>
            <a:ext cx="3798993" cy="208364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23E42-531C-C18D-45A6-B53B5DAE5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29BAAC-7DDB-F47D-9415-38FEDAEB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8990215" cy="1494596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dirty="0"/>
              <a:t>手順詳細（</a:t>
            </a:r>
            <a:r>
              <a:rPr lang="en-US" altLang="ja-JP" dirty="0"/>
              <a:t>2/4</a:t>
            </a:r>
            <a:r>
              <a:rPr lang="ja-JP" altLang="en-US" dirty="0"/>
              <a:t>）</a:t>
            </a:r>
            <a:endParaRPr 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F95E20-A703-8EAE-34FB-0D19C2A470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33577" y="2676525"/>
            <a:ext cx="9842740" cy="3597470"/>
          </a:xfrm>
        </p:spPr>
        <p:txBody>
          <a:bodyPr rtlCol="0">
            <a:normAutofit/>
          </a:bodyPr>
          <a:lstStyle>
            <a:defPPr>
              <a:defRPr lang="ja-JP"/>
            </a:defPPr>
          </a:lstStyle>
          <a:p>
            <a:pPr lvl="1" rtl="0"/>
            <a:r>
              <a:rPr lang="ja-JP" altLang="en-US" dirty="0"/>
              <a:t>長期・短期借入金明細（</a:t>
            </a:r>
            <a:r>
              <a:rPr lang="en-US" altLang="ja-JP" dirty="0"/>
              <a:t>1</a:t>
            </a:r>
            <a:r>
              <a:rPr lang="ja-JP" altLang="en-US" dirty="0"/>
              <a:t>年内返済長期借入金）</a:t>
            </a:r>
            <a:endParaRPr lang="en-US" altLang="ja-JP" dirty="0"/>
          </a:p>
          <a:p>
            <a:pPr lvl="1" rtl="0"/>
            <a:r>
              <a:rPr lang="ja-JP" altLang="en-US" dirty="0"/>
              <a:t>賞与引当金の確認</a:t>
            </a:r>
            <a:endParaRPr lang="en-US" altLang="ja-JP" dirty="0"/>
          </a:p>
          <a:p>
            <a:pPr lvl="1" rtl="0"/>
            <a:r>
              <a:rPr lang="ja-JP" altLang="en-US" dirty="0"/>
              <a:t>減損会計資料の作成</a:t>
            </a:r>
            <a:endParaRPr lang="en-US" altLang="ja-JP" dirty="0"/>
          </a:p>
          <a:p>
            <a:pPr lvl="1" rtl="0"/>
            <a:r>
              <a:rPr lang="ja-JP" altLang="en-US" dirty="0"/>
              <a:t>消費税計算</a:t>
            </a:r>
            <a:endParaRPr lang="en-US" altLang="ja-JP" dirty="0"/>
          </a:p>
          <a:p>
            <a:pPr lvl="1" rtl="0"/>
            <a:r>
              <a:rPr lang="ja-JP" altLang="en-US" dirty="0"/>
              <a:t>月次推移表　異常値の</a:t>
            </a:r>
            <a:br>
              <a:rPr lang="en-US" altLang="ja-JP" dirty="0"/>
            </a:br>
            <a:r>
              <a:rPr lang="ja-JP" altLang="en-US" dirty="0"/>
              <a:t>チェック</a:t>
            </a:r>
            <a:endParaRPr lang="en-US" altLang="ja-JP" dirty="0"/>
          </a:p>
          <a:p>
            <a:pPr lvl="1" rtl="0"/>
            <a:r>
              <a:rPr lang="ja-JP" altLang="en-US" dirty="0"/>
              <a:t>申告調整項目（加算・減算）の</a:t>
            </a:r>
            <a:br>
              <a:rPr lang="en-US" altLang="ja-JP" dirty="0"/>
            </a:br>
            <a:r>
              <a:rPr lang="ja-JP" altLang="en-US" dirty="0"/>
              <a:t>金額確定</a:t>
            </a:r>
            <a:endParaRPr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9167E37-2BC1-0A7B-7599-D46331D83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537" y="3124965"/>
            <a:ext cx="5706059" cy="208364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7B809CD-BB95-A049-2FA9-87A428153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467" y="3593488"/>
            <a:ext cx="5706059" cy="206356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655FAAC-5306-D215-77C0-139BCD703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187" y="4085994"/>
            <a:ext cx="4788958" cy="224523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0396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6983B-D635-9D8F-C12D-4CF08C43B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A9B822-FF57-AB28-B3BD-B7FA8707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8990215" cy="1494596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dirty="0"/>
              <a:t>手順詳細（</a:t>
            </a:r>
            <a:r>
              <a:rPr lang="en-US" altLang="ja-JP" dirty="0"/>
              <a:t>3/4</a:t>
            </a:r>
            <a:r>
              <a:rPr lang="ja-JP" altLang="en-US" dirty="0"/>
              <a:t>）</a:t>
            </a:r>
            <a:endParaRPr 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F61130-8F4C-FDA6-5135-FAFF58474C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33577" y="2676525"/>
            <a:ext cx="9842740" cy="3597470"/>
          </a:xfrm>
        </p:spPr>
        <p:txBody>
          <a:bodyPr rtlCol="0">
            <a:normAutofit/>
          </a:bodyPr>
          <a:lstStyle>
            <a:defPPr>
              <a:defRPr lang="ja-JP"/>
            </a:defPPr>
          </a:lstStyle>
          <a:p>
            <a:pPr lvl="1" rtl="0"/>
            <a:r>
              <a:rPr lang="ja-JP" altLang="en-US" dirty="0"/>
              <a:t>繰延税金資産の計算</a:t>
            </a:r>
            <a:endParaRPr lang="en-US" altLang="ja-JP" dirty="0"/>
          </a:p>
          <a:p>
            <a:pPr lvl="1" rtl="0"/>
            <a:r>
              <a:rPr lang="ja-JP" altLang="en-US" dirty="0"/>
              <a:t>決算書・勘定科目内訳書の作成</a:t>
            </a:r>
            <a:endParaRPr lang="en-US" altLang="ja-JP" dirty="0"/>
          </a:p>
          <a:p>
            <a:pPr lvl="1" rtl="0"/>
            <a:r>
              <a:rPr lang="ja-JP" altLang="en-US" dirty="0"/>
              <a:t>決算報告書、事業報告書の作成</a:t>
            </a:r>
            <a:endParaRPr lang="en-US" altLang="ja-JP" dirty="0"/>
          </a:p>
          <a:p>
            <a:pPr lvl="1" rtl="0"/>
            <a:r>
              <a:rPr lang="ja-JP" altLang="en-US" dirty="0"/>
              <a:t>連結資料作成</a:t>
            </a:r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43BD04C-0EBE-491F-A1A9-A9805E6AE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758" y="4726369"/>
            <a:ext cx="4501189" cy="180523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9EB2357-99B3-319B-42D7-9A734E496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119" y="1287567"/>
            <a:ext cx="3667637" cy="407726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3AA092D-C558-1897-5CCF-B07C2CA45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216" y="4206895"/>
            <a:ext cx="3687423" cy="231588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4666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5CA6C-955A-1090-DAAA-BB7A45477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B9ABBD-82B7-FBF0-3E49-E1A9DC35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8990215" cy="1494596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dirty="0"/>
              <a:t>手順詳細（</a:t>
            </a:r>
            <a:r>
              <a:rPr lang="en-US" altLang="ja-JP" dirty="0"/>
              <a:t>4/4</a:t>
            </a:r>
            <a:r>
              <a:rPr lang="ja-JP" altLang="en-US" dirty="0"/>
              <a:t>）</a:t>
            </a:r>
            <a:endParaRPr 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1761D9-9072-C9AB-E35A-D842394B94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33577" y="2676525"/>
            <a:ext cx="9842740" cy="3597470"/>
          </a:xfrm>
        </p:spPr>
        <p:txBody>
          <a:bodyPr rtlCol="0">
            <a:normAutofit/>
          </a:bodyPr>
          <a:lstStyle>
            <a:defPPr>
              <a:defRPr lang="ja-JP"/>
            </a:defPPr>
          </a:lstStyle>
          <a:p>
            <a:pPr lvl="1" rtl="0"/>
            <a:r>
              <a:rPr lang="ja-JP" altLang="en-US" dirty="0"/>
              <a:t>グループ間取引の確定、消去仕訳</a:t>
            </a:r>
            <a:endParaRPr lang="en-US" altLang="ja-JP" dirty="0"/>
          </a:p>
          <a:p>
            <a:pPr lvl="1" rtl="0"/>
            <a:r>
              <a:rPr lang="ja-JP" altLang="en-US" dirty="0"/>
              <a:t>組替表の作成</a:t>
            </a:r>
            <a:endParaRPr lang="en-US" altLang="ja-JP" dirty="0"/>
          </a:p>
          <a:p>
            <a:pPr lvl="1" rtl="0"/>
            <a:r>
              <a:rPr lang="en-US" altLang="ja-JP" dirty="0"/>
              <a:t>DreamTown</a:t>
            </a:r>
            <a:r>
              <a:rPr lang="ja-JP" altLang="en-US" dirty="0"/>
              <a:t>単体決算の確定後に、</a:t>
            </a:r>
            <a:br>
              <a:rPr lang="en-US" altLang="ja-JP" dirty="0"/>
            </a:br>
            <a:r>
              <a:rPr lang="ja-JP" altLang="en-US" dirty="0"/>
              <a:t>ドリームグループ連結決算確定</a:t>
            </a:r>
            <a:endParaRPr lang="en-US" altLang="ja-JP" dirty="0"/>
          </a:p>
          <a:p>
            <a:pPr lvl="1" rtl="0"/>
            <a:r>
              <a:rPr lang="ja-JP" altLang="en-US" dirty="0"/>
              <a:t>連結資料作成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1473723-AD24-2DBB-2FBA-84953931A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576" y="4713664"/>
            <a:ext cx="6664760" cy="180415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27434A2-6B73-E0D4-3BAA-825EA7250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759" y="1242258"/>
            <a:ext cx="5357881" cy="196473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84066D1-767B-9A93-2A41-1ADA35771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877" y="3475294"/>
            <a:ext cx="4553763" cy="255010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04579941"/>
      </p:ext>
    </p:extLst>
  </p:cSld>
  <p:clrMapOvr>
    <a:masterClrMapping/>
  </p:clrMapOvr>
</p:sld>
</file>

<file path=ppt/theme/theme1.xml><?xml version="1.0" encoding="utf-8"?>
<a:theme xmlns:a="http://schemas.openxmlformats.org/drawingml/2006/main" name="ユーザー設定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" panose="020F0302020204030204"/>
        <a:ea typeface=""/>
        <a:cs typeface=""/>
        <a:font script="Jpan" typeface="Meiryo UI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" panose="020F0502020204030204"/>
        <a:ea typeface=""/>
        <a:cs typeface=""/>
        <a:font script="Jpan" typeface="Meiryo UI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" panose="020F0302020204030204"/>
        <a:ea typeface=""/>
        <a:cs typeface=""/>
        <a:font script="Jpan" typeface="Meiryo UI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" panose="020F0502020204030204"/>
        <a:ea typeface=""/>
        <a:cs typeface=""/>
        <a:font script="Jpan" typeface="Meiryo UI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D24F1A-6251-4B9A-A918-7D6F3A8F7E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0FE134-9032-4C7F-BC57-C7DE3F833363}">
  <ds:schemaRefs>
    <ds:schemaRef ds:uri="16c05727-aa75-4e4a-9b5f-8a80a1165891"/>
    <ds:schemaRef ds:uri="http://schemas.microsoft.com/office/2006/metadata/properties"/>
    <ds:schemaRef ds:uri="http://schemas.microsoft.com/sharepoint/v3"/>
    <ds:schemaRef ds:uri="230e9df3-be65-4c73-a93b-d1236ebd677e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A8ECD1-788F-484B-9043-D957FCFDF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423</Words>
  <Application>Microsoft Office PowerPoint</Application>
  <PresentationFormat>ワイド画面</PresentationFormat>
  <Paragraphs>59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2" baseType="lpstr">
      <vt:lpstr>Meiryo UI</vt:lpstr>
      <vt:lpstr>Arial</vt:lpstr>
      <vt:lpstr>ユーザー設定</vt:lpstr>
      <vt:lpstr>ドリームホーム 年次決算手順</vt:lpstr>
      <vt:lpstr>年次決算手順（1/2）</vt:lpstr>
      <vt:lpstr>年次決算手順（2/2）</vt:lpstr>
      <vt:lpstr>具体的な手順</vt:lpstr>
      <vt:lpstr>手続詳細</vt:lpstr>
      <vt:lpstr>手順詳細（1/4）</vt:lpstr>
      <vt:lpstr>手順詳細（2/4）</vt:lpstr>
      <vt:lpstr>手順詳細（3/4）</vt:lpstr>
      <vt:lpstr>手順詳細（4/4）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2023-12-20T08:12:12Z</dcterms:created>
  <dcterms:modified xsi:type="dcterms:W3CDTF">2025-02-27T03:52:58Z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