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4"/>
  </p:sldMasterIdLst>
  <p:notesMasterIdLst>
    <p:notesMasterId r:id="rId12"/>
  </p:notesMasterIdLst>
  <p:handoutMasterIdLst>
    <p:handoutMasterId r:id="rId13"/>
  </p:handoutMasterIdLst>
  <p:sldIdLst>
    <p:sldId id="410" r:id="rId5"/>
    <p:sldId id="383" r:id="rId6"/>
    <p:sldId id="409" r:id="rId7"/>
    <p:sldId id="389" r:id="rId8"/>
    <p:sldId id="391" r:id="rId9"/>
    <p:sldId id="411" r:id="rId10"/>
    <p:sldId id="408" r:id="rId11"/>
  </p:sldIdLst>
  <p:sldSz cx="12192000" cy="6858000"/>
  <p:notesSz cx="7102475" cy="10233025"/>
  <p:defaultTextStyle>
    <a:defPPr rtl="0">
      <a:defRPr lang="ja-JP"/>
    </a:defPPr>
    <a:lvl1pPr marL="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6807" autoAdjust="0"/>
  </p:normalViewPr>
  <p:slideViewPr>
    <p:cSldViewPr snapToGrid="0">
      <p:cViewPr varScale="1">
        <p:scale>
          <a:sx n="111" d="100"/>
          <a:sy n="111" d="100"/>
        </p:scale>
        <p:origin x="3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6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lang="ja-JP" sz="1200"/>
            </a:lvl1pPr>
          </a:lstStyle>
          <a:p>
            <a:pPr rtl="0"/>
            <a:fld id="{F1888AC3-4F66-4F83-8C4A-6EF989F1E24B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2025/2/27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3" y="9719599"/>
            <a:ext cx="3077739" cy="51342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lang="ja-JP" sz="1200"/>
            </a:lvl1pPr>
          </a:lstStyle>
          <a:p>
            <a:pPr rtl="0"/>
            <a:fld id="{E2C230DF-5933-439D-898F-38E9AC9BA688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19599"/>
            <a:ext cx="3077739" cy="51342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lang="ja-JP" sz="1200"/>
            </a:lvl1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ヘッダー プレースホルダー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lang="ja-JP" sz="1200"/>
            </a:lvl1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1262C1A-E8BC-4234-B1F0-80BE6C45D4C7}" type="datetime1">
              <a:rPr lang="ja-JP" altLang="en-US" noProof="0" smtClean="0"/>
              <a:t>2025/2/27</a:t>
            </a:fld>
            <a:endParaRPr lang="ja-JP" altLang="en-US" noProof="0" dirty="0"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>
            <a:defPPr>
              <a:defRPr lang="ja-JP"/>
            </a:defPPr>
          </a:lstStyle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4778" tIns="47389" rIns="94778" bIns="47389" rtlCol="0"/>
          <a:lstStyle>
            <a:defPPr>
              <a:defRPr lang="ja-JP"/>
            </a:def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19599"/>
            <a:ext cx="3077739" cy="51342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342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89C7E07-3C67-C64C-8DA0-0404F6303970}" type="slidenum">
              <a:rPr lang="en-US" altLang="ja-JP" noProof="0" smtClean="0"/>
              <a:pPr/>
              <a:t>‹#›</a:t>
            </a:fld>
            <a:endParaRPr lang="ja-JP" altLang="en-US" noProof="0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A4D8C-9EB0-FFEF-874B-B91536C13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63008D5-1BCD-936E-A112-C358A2186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B505C2F-B29A-008F-2F3C-070139EBD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400F33-25EC-9E12-E49D-8D830161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70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3" name="直線​​コネクタ(S)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コンテンツ、表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フリーフォーム(F)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フリーフォーム(F)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(F)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8288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6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 2 段組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フリーフォーム(F)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6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9" name="表プレースホルダー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ja-JP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アイコンをクリックして表を追加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400" b="1" i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4000"/>
            </a:lvl2pPr>
            <a:lvl3pPr>
              <a:defRPr lang="ja-JP" sz="4000"/>
            </a:lvl3pPr>
            <a:lvl4pPr>
              <a:defRPr lang="ja-JP" sz="4000"/>
            </a:lvl4pPr>
            <a:lvl5pPr>
              <a:defRPr lang="ja-JP" sz="4000"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オートシェイプ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フリーフォーム(F)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フリーフォーム(F)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ja-JP" sz="2400" b="1" i="0" kern="12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indent="-283464">
              <a:spcBef>
                <a:spcPts val="6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3" name="スライド番号プレースホルダー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42" name="日付プレースホルダー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のタイトル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ja-JP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6000" b="1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6" name="図プレースホルダー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400" b="1" i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4000"/>
            </a:lvl2pPr>
            <a:lvl3pPr>
              <a:defRPr lang="ja-JP" sz="4000"/>
            </a:lvl3pPr>
            <a:lvl4pPr>
              <a:defRPr lang="ja-JP" sz="4000"/>
            </a:lvl4pPr>
            <a:lvl5pPr>
              <a:defRPr lang="ja-JP" sz="4000"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cxnSp>
        <p:nvCxnSpPr>
          <p:cNvPr id="7" name="直線​​コネクタ(S)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グループ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フリーフォーム(F)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タイトル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​​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3" name="直線​​コネクタ(S)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400" b="1" i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4000"/>
            </a:lvl2pPr>
            <a:lvl3pPr>
              <a:defRPr lang="ja-JP" sz="4000"/>
            </a:lvl3pPr>
            <a:lvl4pPr>
              <a:defRPr lang="ja-JP" sz="4000"/>
            </a:lvl4pPr>
            <a:lvl5pPr>
              <a:defRPr lang="ja-JP" sz="4000"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 2 段組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フリーフォーム(F)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943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229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0058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3" name="コンテンツ プレースホルダー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486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229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0058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オートシェイプ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(F)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(F)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spcBef>
                <a:spcPts val="1800"/>
              </a:spcBef>
              <a:buFont typeface="+mj-lt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ja-JP" sz="2000"/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endParaRPr lang="ja-JP" altLang="en-US" noProof="0" dirty="0"/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486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229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0058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コンテンツ、画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3" name="コンテンツ プレースホルダー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2" name="タイトル プレースホルダー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0" name="日付プレースホルダー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ja-JP"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2" name="スライド番号プレースホルダー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ja-JP" sz="11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ja-JP" sz="4400" b="1" i="0" kern="1200" spc="100" baseline="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 lang="ja-JP">
          <a:solidFill>
            <a:schemeClr val="tx2"/>
          </a:solidFill>
        </a:defRPr>
      </a:lvl2pPr>
      <a:lvl3pPr eaLnBrk="1" hangingPunct="1">
        <a:defRPr lang="ja-JP">
          <a:solidFill>
            <a:schemeClr val="tx2"/>
          </a:solidFill>
        </a:defRPr>
      </a:lvl3pPr>
      <a:lvl4pPr eaLnBrk="1" hangingPunct="1">
        <a:defRPr lang="ja-JP">
          <a:solidFill>
            <a:schemeClr val="tx2"/>
          </a:solidFill>
        </a:defRPr>
      </a:lvl4pPr>
      <a:lvl5pPr eaLnBrk="1" hangingPunct="1">
        <a:defRPr lang="ja-JP">
          <a:solidFill>
            <a:schemeClr val="tx2"/>
          </a:solidFill>
        </a:defRPr>
      </a:lvl5pPr>
      <a:lvl6pPr eaLnBrk="1" hangingPunct="1">
        <a:defRPr lang="ja-JP">
          <a:solidFill>
            <a:schemeClr val="tx2"/>
          </a:solidFill>
        </a:defRPr>
      </a:lvl6pPr>
      <a:lvl7pPr eaLnBrk="1" hangingPunct="1">
        <a:defRPr lang="ja-JP">
          <a:solidFill>
            <a:schemeClr val="tx2"/>
          </a:solidFill>
        </a:defRPr>
      </a:lvl7pPr>
      <a:lvl8pPr eaLnBrk="1" hangingPunct="1">
        <a:defRPr lang="ja-JP">
          <a:solidFill>
            <a:schemeClr val="tx2"/>
          </a:solidFill>
        </a:defRPr>
      </a:lvl8pPr>
      <a:lvl9pPr eaLnBrk="1" hangingPunct="1">
        <a:defRPr lang="ja-JP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ja-JP" sz="2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24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20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dirty="0"/>
              <a:t>ドリームホーム</a:t>
            </a:r>
            <a:br>
              <a:rPr lang="en-US" altLang="ja-JP" dirty="0"/>
            </a:br>
            <a:r>
              <a:rPr lang="ja-JP" altLang="en-US" dirty="0"/>
              <a:t>月次決算手順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/>
              <a:t>月次決算手順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4" y="2281238"/>
            <a:ext cx="10888033" cy="3709987"/>
          </a:xfrm>
        </p:spPr>
        <p:txBody>
          <a:bodyPr tIns="0" numCol="2" rtlCol="0">
            <a:noAutofit/>
          </a:bodyPr>
          <a:lstStyle>
            <a:defPPr>
              <a:defRPr lang="ja-JP"/>
            </a:defPPr>
          </a:lstStyle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通帳のコピー、金銭出納帳、</a:t>
            </a:r>
            <a:br>
              <a:rPr lang="en-US" altLang="ja-JP" sz="1600" dirty="0">
                <a:solidFill>
                  <a:schemeClr val="bg1"/>
                </a:solidFill>
              </a:rPr>
            </a:br>
            <a:r>
              <a:rPr lang="ja-JP" altLang="en-US" sz="1600" dirty="0">
                <a:solidFill>
                  <a:schemeClr val="bg1"/>
                </a:solidFill>
              </a:rPr>
              <a:t>切手・印紙・金券等の貯蔵品（店舗⇒管理部）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現金・預金・貯蔵品の仕訳入力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各照合表（小口・預金照合表作成、切手・印紙・金券等の貯蔵品集計表）と</a:t>
            </a:r>
            <a:r>
              <a:rPr lang="en-US" altLang="ja-JP" sz="1600" dirty="0">
                <a:solidFill>
                  <a:schemeClr val="bg1"/>
                </a:solidFill>
              </a:rPr>
              <a:t>PCA</a:t>
            </a:r>
            <a:r>
              <a:rPr lang="ja-JP" altLang="en-US" sz="1600" dirty="0">
                <a:solidFill>
                  <a:schemeClr val="bg1"/>
                </a:solidFill>
              </a:rPr>
              <a:t>会計の照合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仲介手数料売上と仲介手数料の一覧表の照合）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支払家賃照合表と</a:t>
            </a:r>
            <a:r>
              <a:rPr lang="en-US" altLang="ja-JP" sz="1600" dirty="0">
                <a:solidFill>
                  <a:schemeClr val="bg1"/>
                </a:solidFill>
              </a:rPr>
              <a:t>PCA</a:t>
            </a:r>
            <a:r>
              <a:rPr lang="ja-JP" altLang="en-US" sz="1600" dirty="0">
                <a:solidFill>
                  <a:schemeClr val="bg1"/>
                </a:solidFill>
              </a:rPr>
              <a:t>会計の確認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長期・短期借入金明細作成と明細表と</a:t>
            </a:r>
            <a:r>
              <a:rPr lang="en-US" altLang="ja-JP" sz="1600" dirty="0">
                <a:solidFill>
                  <a:schemeClr val="bg1"/>
                </a:solidFill>
              </a:rPr>
              <a:t>PCA</a:t>
            </a:r>
            <a:r>
              <a:rPr lang="ja-JP" altLang="en-US" sz="1600" dirty="0">
                <a:solidFill>
                  <a:schemeClr val="bg1"/>
                </a:solidFill>
              </a:rPr>
              <a:t>会計の確認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給与台帳より未払給与、賞与引当金の仕訳入力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給与台帳より賞与引当金の仕訳入力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請求書より未払金の仕訳入力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固定資産台帳更新、減価償却費　仕訳入力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第○期 残高照合表の作成、照合表と</a:t>
            </a:r>
            <a:r>
              <a:rPr lang="en-US" altLang="ja-JP" sz="1600" dirty="0">
                <a:solidFill>
                  <a:schemeClr val="bg1"/>
                </a:solidFill>
              </a:rPr>
              <a:t>PCA</a:t>
            </a:r>
            <a:r>
              <a:rPr lang="ja-JP" altLang="en-US" sz="1600" dirty="0">
                <a:solidFill>
                  <a:schemeClr val="bg1"/>
                </a:solidFill>
              </a:rPr>
              <a:t>会計の照合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消費税の税額計算、仕訳入力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試算表作成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marL="457200" indent="-457200" rtl="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1600" dirty="0">
                <a:solidFill>
                  <a:schemeClr val="bg1"/>
                </a:solidFill>
              </a:rPr>
              <a:t>月次推移表を見て異常な数値が無いか確認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プレースホルダー 10" descr="植物のクローズ アップ">
            <a:extLst>
              <a:ext uri="{FF2B5EF4-FFF2-40B4-BE49-F238E27FC236}">
                <a16:creationId xmlns:a16="http://schemas.microsoft.com/office/drawing/2014/main" id="{8DB431A1-9806-9CFE-0E5F-1A5611C2A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0" y="0"/>
            <a:ext cx="12192000" cy="6880225"/>
          </a:xfr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444933"/>
            <a:ext cx="5477479" cy="3291840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dirty="0"/>
              <a:t>具体的な手順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/>
              <a:t>情報収集</a:t>
            </a:r>
          </a:p>
        </p:txBody>
      </p:sp>
      <p:pic>
        <p:nvPicPr>
          <p:cNvPr id="12" name="図プレースホルダー 4" descr="木目調のクローズアップ">
            <a:extLst>
              <a:ext uri="{FF2B5EF4-FFF2-40B4-BE49-F238E27FC236}">
                <a16:creationId xmlns:a16="http://schemas.microsoft.com/office/drawing/2014/main" id="{7D5BDB53-9169-3BBC-9362-0539514AC7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113"/>
            <a:ext cx="5791200" cy="6880226"/>
          </a:xfr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02AE9C-BA1D-195E-3B93-A5A0CC03D8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835" y="4568602"/>
            <a:ext cx="5486400" cy="1645920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/>
              <a:t>店舗より資料入手をスムーズに行えるかによって、月次決算の早期確定が可能になります。</a:t>
            </a:r>
            <a:endParaRPr lang="en-US" altLang="ja-JP" dirty="0"/>
          </a:p>
          <a:p>
            <a:pPr rtl="0"/>
            <a:r>
              <a:rPr lang="ja-JP" altLang="en-US" dirty="0">
                <a:solidFill>
                  <a:schemeClr val="accent5">
                    <a:lumMod val="75000"/>
                  </a:schemeClr>
                </a:solidFill>
              </a:rPr>
              <a:t>正しい情報を期限内に入手出来るように</a:t>
            </a:r>
            <a:endParaRPr lang="en-US" altLang="ja-JP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/>
              <a:t>社内からの入手資料</a:t>
            </a:r>
            <a:endParaRPr lang="ja-JP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700462"/>
          </a:xfrm>
        </p:spPr>
        <p:txBody>
          <a:bodyPr rtlCol="0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dirty="0"/>
              <a:t>店舗の通帳コピー、預金帳（</a:t>
            </a:r>
            <a:r>
              <a:rPr lang="en-US" altLang="ja-JP" dirty="0"/>
              <a:t>excel</a:t>
            </a:r>
            <a:r>
              <a:rPr lang="ja-JP" altLang="en-US" dirty="0"/>
              <a:t>ファイル）</a:t>
            </a:r>
            <a:endParaRPr lang="en-US" altLang="ja-JP" dirty="0"/>
          </a:p>
          <a:p>
            <a:pPr rtl="0"/>
            <a:r>
              <a:rPr lang="ja-JP" altLang="en-US" dirty="0"/>
              <a:t>金銭出納帳（</a:t>
            </a:r>
            <a:r>
              <a:rPr lang="en-US" altLang="ja-JP" dirty="0"/>
              <a:t>PDF</a:t>
            </a:r>
            <a:r>
              <a:rPr lang="ja-JP" altLang="en-US" dirty="0"/>
              <a:t>と</a:t>
            </a:r>
            <a:r>
              <a:rPr lang="en-US" altLang="ja-JP" dirty="0"/>
              <a:t>excel</a:t>
            </a:r>
            <a:r>
              <a:rPr lang="ja-JP" altLang="en-US" dirty="0"/>
              <a:t>ファイル）</a:t>
            </a:r>
            <a:br>
              <a:rPr lang="en-US" altLang="ja-JP" dirty="0"/>
            </a:br>
            <a:r>
              <a:rPr lang="en-US" altLang="ja-JP" dirty="0"/>
              <a:t>excel</a:t>
            </a:r>
            <a:r>
              <a:rPr lang="ja-JP" altLang="en-US" dirty="0"/>
              <a:t>ファイルに勘定科目を管理部で登録し、</a:t>
            </a:r>
            <a:r>
              <a:rPr lang="en-US" altLang="ja-JP" dirty="0"/>
              <a:t>PCA</a:t>
            </a:r>
            <a:r>
              <a:rPr lang="ja-JP" altLang="en-US" dirty="0"/>
              <a:t>会計に流し込みます。</a:t>
            </a:r>
            <a:endParaRPr lang="ja-JP" dirty="0"/>
          </a:p>
          <a:p>
            <a:pPr rtl="0"/>
            <a:r>
              <a:rPr lang="ja-JP" altLang="en-US" dirty="0"/>
              <a:t>切手・印紙・金券等の貯蔵品の明細</a:t>
            </a:r>
            <a:endParaRPr lang="ja-JP" dirty="0"/>
          </a:p>
        </p:txBody>
      </p:sp>
      <p:grpSp>
        <p:nvGrpSpPr>
          <p:cNvPr id="19" name="グループ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フリーフォーム(F)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フリーフォーム(F)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フリーフォーム(F)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D6DF2ECA-1F89-44E7-5055-140A80BEF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302" y="4286349"/>
            <a:ext cx="3822885" cy="2163449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36134C4-A92A-AEC1-A33F-FFF79C60A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126" y="4286349"/>
            <a:ext cx="3891826" cy="1392488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6735D20-4154-3854-D2E6-E1B9DE1C0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408" y="5070746"/>
            <a:ext cx="4350580" cy="1379052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BA995-B93A-4EE0-0FCC-07E7BAC82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D36907-8763-1E66-5855-131C8252E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/>
              <a:t>管理部で準備する資料</a:t>
            </a:r>
          </a:p>
        </p:txBody>
      </p:sp>
      <p:pic>
        <p:nvPicPr>
          <p:cNvPr id="12" name="図プレースホルダー 4" descr="木目調のクローズアップ">
            <a:extLst>
              <a:ext uri="{FF2B5EF4-FFF2-40B4-BE49-F238E27FC236}">
                <a16:creationId xmlns:a16="http://schemas.microsoft.com/office/drawing/2014/main" id="{347895B0-F7A2-AF88-68D0-7AA3779A8C3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113"/>
            <a:ext cx="5791200" cy="6880226"/>
          </a:xfr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CC11CE-0398-4315-E621-F67BC4AC4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835" y="4568602"/>
            <a:ext cx="5486400" cy="1645920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/>
              <a:t>管理部で扱う情報は、部外秘の情報も多く含まれるため、取扱には注意する</a:t>
            </a:r>
            <a:endParaRPr lang="en-US" altLang="ja-JP" dirty="0"/>
          </a:p>
          <a:p>
            <a:pPr rtl="0"/>
            <a:r>
              <a:rPr lang="ja-JP" altLang="en-US" dirty="0"/>
              <a:t>準備する情報には、給与等の情報は外部委託先からの情報も含まれているので、入手日を理解する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116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8990215" cy="1494596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dirty="0"/>
              <a:t>管理部で準備する資料</a:t>
            </a:r>
            <a:endParaRPr 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33577" y="2676525"/>
            <a:ext cx="9842740" cy="3597470"/>
          </a:xfrm>
        </p:spPr>
        <p:txBody>
          <a:bodyPr rtlCol="0">
            <a:normAutofit/>
          </a:bodyPr>
          <a:lstStyle>
            <a:defPPr>
              <a:defRPr lang="ja-JP"/>
            </a:defPPr>
          </a:lstStyle>
          <a:p>
            <a:pPr lvl="1" rtl="0"/>
            <a:r>
              <a:rPr lang="ja-JP" altLang="en-US" sz="2800" dirty="0"/>
              <a:t>仲介手数料売上の一覧</a:t>
            </a:r>
            <a:endParaRPr lang="en-US" altLang="ja-JP" sz="2800" dirty="0"/>
          </a:p>
          <a:p>
            <a:pPr lvl="1" rtl="0"/>
            <a:r>
              <a:rPr lang="ja-JP" altLang="en-US" sz="2800" dirty="0"/>
              <a:t>長期・短期借入金明細</a:t>
            </a:r>
            <a:endParaRPr lang="en-US" altLang="ja-JP" sz="2800" dirty="0"/>
          </a:p>
          <a:p>
            <a:pPr lvl="1" rtl="0"/>
            <a:r>
              <a:rPr lang="ja-JP" altLang="en-US" sz="2800" dirty="0"/>
              <a:t>給与台帳</a:t>
            </a:r>
            <a:endParaRPr lang="en-US" altLang="ja-JP" sz="2800" dirty="0"/>
          </a:p>
          <a:p>
            <a:pPr lvl="1" rtl="0"/>
            <a:r>
              <a:rPr lang="ja-JP" altLang="en-US" sz="2800" b="1" dirty="0">
                <a:solidFill>
                  <a:srgbClr val="FF0000"/>
                </a:solidFill>
              </a:rPr>
              <a:t>請求書</a:t>
            </a:r>
            <a:br>
              <a:rPr lang="en-US" altLang="ja-JP" sz="2800" dirty="0"/>
            </a:br>
            <a:r>
              <a:rPr lang="ja-JP" altLang="en-US" sz="2800" dirty="0"/>
              <a:t>漏れなく請求書を集める</a:t>
            </a:r>
            <a:endParaRPr lang="en-US" altLang="ja-JP" sz="2800" dirty="0"/>
          </a:p>
          <a:p>
            <a:pPr marL="0" lvl="1" indent="0" rtl="0">
              <a:buNone/>
            </a:pPr>
            <a:endParaRPr lang="ja-JP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99566E-9ACB-C268-44D9-C4689EFFA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538" y="2598822"/>
            <a:ext cx="5581885" cy="2257339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5EEC56A-0694-BF62-EE3C-8C1917135D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3306"/>
          <a:stretch/>
        </p:blipFill>
        <p:spPr>
          <a:xfrm>
            <a:off x="6225138" y="4169064"/>
            <a:ext cx="5581885" cy="1590897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theme/theme1.xml><?xml version="1.0" encoding="utf-8"?>
<a:theme xmlns:a="http://schemas.openxmlformats.org/drawingml/2006/main" name="ユーザー設定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" panose="020F0302020204030204"/>
        <a:ea typeface=""/>
        <a:cs typeface=""/>
        <a:font script="Jpan" typeface="Meiryo UI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" panose="020F0502020204030204"/>
        <a:ea typeface=""/>
        <a:cs typeface=""/>
        <a:font script="Jpan" typeface="Meiryo UI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" panose="020F0302020204030204"/>
        <a:ea typeface=""/>
        <a:cs typeface=""/>
        <a:font script="Jpan" typeface="Meiryo UI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" panose="020F0502020204030204"/>
        <a:ea typeface=""/>
        <a:cs typeface=""/>
        <a:font script="Jpan" typeface="Meiryo UI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8A8ECD1-788F-484B-9043-D957FCFDF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D24F1A-6251-4B9A-A918-7D6F3A8F7E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0FE134-9032-4C7F-BC57-C7DE3F833363}">
  <ds:schemaRefs>
    <ds:schemaRef ds:uri="16c05727-aa75-4e4a-9b5f-8a80a1165891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230e9df3-be65-4c73-a93b-d1236ebd677e"/>
    <ds:schemaRef ds:uri="71af3243-3dd4-4a8d-8c0d-dd76da1f02a5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</Words>
  <Application>Microsoft Office PowerPoint</Application>
  <PresentationFormat>ワイド画面</PresentationFormat>
  <Paragraphs>39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0" baseType="lpstr">
      <vt:lpstr>Meiryo UI</vt:lpstr>
      <vt:lpstr>Arial</vt:lpstr>
      <vt:lpstr>ユーザー設定</vt:lpstr>
      <vt:lpstr>ドリームホーム 月次決算手順</vt:lpstr>
      <vt:lpstr>月次決算手順</vt:lpstr>
      <vt:lpstr>具体的な手順</vt:lpstr>
      <vt:lpstr>情報収集</vt:lpstr>
      <vt:lpstr>社内からの入手資料</vt:lpstr>
      <vt:lpstr>管理部で準備する資料</vt:lpstr>
      <vt:lpstr>管理部で準備する資料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2023-12-20T08:12:12Z</dcterms:created>
  <dcterms:modified xsi:type="dcterms:W3CDTF">2025-02-27T02:47:46Z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