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4"/>
  </p:sldMasterIdLst>
  <p:notesMasterIdLst>
    <p:notesMasterId r:id="rId9"/>
  </p:notesMasterIdLst>
  <p:handoutMasterIdLst>
    <p:handoutMasterId r:id="rId10"/>
  </p:handoutMasterIdLst>
  <p:sldIdLst>
    <p:sldId id="410" r:id="rId5"/>
    <p:sldId id="383" r:id="rId6"/>
    <p:sldId id="411" r:id="rId7"/>
    <p:sldId id="412" r:id="rId8"/>
  </p:sldIdLst>
  <p:sldSz cx="12192000" cy="6858000"/>
  <p:notesSz cx="6797675" cy="9926638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6807" autoAdjust="0"/>
  </p:normalViewPr>
  <p:slideViewPr>
    <p:cSldViewPr snapToGrid="0">
      <p:cViewPr varScale="1">
        <p:scale>
          <a:sx n="82" d="100"/>
          <a:sy n="82" d="100"/>
        </p:scale>
        <p:origin x="61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F1888AC3-4F66-4F83-8C4A-6EF989F1E24B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2025/3/5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2C230DF-5933-439D-898F-38E9AC9BA688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ヘッダー プレースホルダー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1262C1A-E8BC-4234-B1F0-80BE6C45D4C7}" type="datetime1">
              <a:rPr lang="ja-JP" altLang="en-US" noProof="0" smtClean="0"/>
              <a:t>2025/3/5</a:t>
            </a:fld>
            <a:endParaRPr lang="ja-JP" altLang="en-US" noProof="0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89C7E07-3C67-C64C-8DA0-0404F6303970}" type="slidenum">
              <a:rPr lang="en-US" altLang="ja-JP" noProof="0" smtClean="0"/>
              <a:pPr/>
              <a:t>‹#›</a:t>
            </a:fld>
            <a:endParaRPr lang="ja-JP" altLang="en-US" noProof="0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A89C7E07-3C67-C64C-8DA0-0404F630397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A89C7E07-3C67-C64C-8DA0-0404F630397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CEDA3-1F73-0E1B-D70D-DB91AF936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1E31328-731D-AB5F-4339-69BF0732D1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5CE305-ECE2-3724-7665-B4F53E01C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EEF899-EC8B-7A83-E611-748D4F0D68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A89C7E07-3C67-C64C-8DA0-0404F6303970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185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FF35E-1A20-6C40-A22A-BE502FA57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925C59-01B3-385E-7F15-589D24749C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4F73D38-9C7D-8AE8-6DCB-5732B1CE5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ADCFAA-6C65-9E68-98AA-FF5668E778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A89C7E07-3C67-C64C-8DA0-0404F6303970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28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ja-JP" sz="6000" b="1" i="0" spc="1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フリーフォーム(F)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13" name="直線​​コネクタ(S)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、コンテンツ、表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フリーフォーム(F)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spcBef>
                <a:spcPts val="6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段組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フリーフォーム(F)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フリーフォーム(F)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spcBef>
                <a:spcPts val="6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7" name="コンテンツ プレースホルダー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9" name="表プレースホルダー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アイコンをクリックして表を追加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ja-JP" sz="6000" b="1" i="0" spc="1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フリーフォーム(F)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8" name="テキスト プレースホルダー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ja-JP" sz="2400" b="1" i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lang="ja-JP" sz="4000"/>
            </a:lvl2pPr>
            <a:lvl3pPr>
              <a:defRPr lang="ja-JP" sz="4000"/>
            </a:lvl3pPr>
            <a:lvl4pPr>
              <a:defRPr lang="ja-JP" sz="4000"/>
            </a:lvl4pPr>
            <a:lvl5pPr>
              <a:defRPr lang="ja-JP" sz="4000"/>
            </a:lvl5pPr>
          </a:lstStyle>
          <a:p>
            <a:pPr lvl="0" rtl="0"/>
            <a:r>
              <a:rPr lang="ja-JP" altLang="en-US" noProof="0" dirty="0"/>
              <a:t>クリックしてテキストを追加</a:t>
            </a:r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議題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オートシェイプ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フリーフォーム(F)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フリーフォーム(F)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 spc="5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2" name="コンテンツ プレースホルダー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ja-JP" sz="2400" b="1" i="0" kern="1200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indent="-283464">
              <a:spcBef>
                <a:spcPts val="6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3" name="スライド番号プレースホルダー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42" name="日付プレースホルダー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のタイトル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ja-JP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アイコンをクリックして画像を追加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6000" b="1" i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ja-JP" sz="6000" b="1" i="0" spc="1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6" name="図プレースホルダー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アイコンをクリックして画像を追加</a:t>
            </a:r>
          </a:p>
        </p:txBody>
      </p:sp>
      <p:sp>
        <p:nvSpPr>
          <p:cNvPr id="18" name="テキスト プレースホルダー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ja-JP" sz="2400" b="1" i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lang="ja-JP" sz="4000"/>
            </a:lvl2pPr>
            <a:lvl3pPr>
              <a:defRPr lang="ja-JP" sz="4000"/>
            </a:lvl3pPr>
            <a:lvl4pPr>
              <a:defRPr lang="ja-JP" sz="4000"/>
            </a:lvl4pPr>
            <a:lvl5pPr>
              <a:defRPr lang="ja-JP" sz="4000"/>
            </a:lvl5pPr>
          </a:lstStyle>
          <a:p>
            <a:pPr lvl="0" rtl="0"/>
            <a:r>
              <a:rPr lang="ja-JP" altLang="en-US" noProof="0" dirty="0"/>
              <a:t>クリックしてテキストを追加</a:t>
            </a:r>
          </a:p>
        </p:txBody>
      </p:sp>
      <p:cxnSp>
        <p:nvCxnSpPr>
          <p:cNvPr id="7" name="直線​​コネクタ(S)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概要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線​​コネクタ(S)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グループ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フリーフォーム(F)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フリーフォーム(F)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タイトル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2" name="コンテンツ プレースホルダー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​​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ja-JP" sz="6000" b="1" i="0" spc="1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フリーフォーム(F)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13" name="直線​​コネクタ(S)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テキスト プレースホルダー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ja-JP" sz="2400" b="1" i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lang="ja-JP" sz="4000"/>
            </a:lvl2pPr>
            <a:lvl3pPr>
              <a:defRPr lang="ja-JP" sz="4000"/>
            </a:lvl3pPr>
            <a:lvl4pPr>
              <a:defRPr lang="ja-JP" sz="4000"/>
            </a:lvl4pPr>
            <a:lvl5pPr>
              <a:defRPr lang="ja-JP" sz="4000"/>
            </a:lvl5pPr>
          </a:lstStyle>
          <a:p>
            <a:pPr lvl="0" rtl="0"/>
            <a:r>
              <a:rPr lang="ja-JP" altLang="en-US" noProof="0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段組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フリーフォーム(F)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フリーフォーム(F)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2" name="コンテンツ プレースホルダー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9436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2296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00584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3" name="コンテンツ プレースホルダー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4864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2296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00584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オートシェイプ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フリーフォーム(F)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フリーフォーム(F)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ja-JP"/>
              </a:defPPr>
            </a:lstStyle>
            <a:p>
              <a:pPr rtl="0"/>
              <a:endParaRPr lang="ja-JP" altLang="en-US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spcBef>
                <a:spcPts val="1800"/>
              </a:spcBef>
              <a:buFont typeface="+mj-lt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ja-JP" sz="2000"/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endParaRPr lang="ja-JP" altLang="en-US" noProof="0" dirty="0"/>
          </a:p>
        </p:txBody>
      </p:sp>
      <p:sp>
        <p:nvSpPr>
          <p:cNvPr id="2" name="コンテンツ プレースホルダー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4864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2296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005840"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、コンテンツ、画像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ja-JP" sz="44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クリックしてタイトルを追加 </a:t>
            </a:r>
          </a:p>
        </p:txBody>
      </p:sp>
      <p:sp>
        <p:nvSpPr>
          <p:cNvPr id="3" name="コンテンツ プレースホルダー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indent="-283464">
              <a:spcBef>
                <a:spcPts val="1800"/>
              </a:spcBef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 dirty="0"/>
              <a:t>クリックしてコンテンツを追加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cxnSp>
        <p:nvCxnSpPr>
          <p:cNvPr id="4" name="直線​​コネクタ(S)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アイコンをクリックして画像を追加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ja-JP"/>
            </a:defPPr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2" name="タイトル プレースホルダー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ja-JP"/>
            </a:defPPr>
          </a:lstStyle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0" name="日付プレースホルダー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ja-JP" sz="1100" b="0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2" name="スライド番号プレースホルダー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ja-JP" sz="1100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ja-JP" sz="4400" b="1" i="0" kern="1200" spc="1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eaLnBrk="1" hangingPunct="1">
        <a:defRPr lang="ja-JP">
          <a:solidFill>
            <a:schemeClr val="tx2"/>
          </a:solidFill>
        </a:defRPr>
      </a:lvl2pPr>
      <a:lvl3pPr eaLnBrk="1" hangingPunct="1">
        <a:defRPr lang="ja-JP">
          <a:solidFill>
            <a:schemeClr val="tx2"/>
          </a:solidFill>
        </a:defRPr>
      </a:lvl3pPr>
      <a:lvl4pPr eaLnBrk="1" hangingPunct="1">
        <a:defRPr lang="ja-JP">
          <a:solidFill>
            <a:schemeClr val="tx2"/>
          </a:solidFill>
        </a:defRPr>
      </a:lvl4pPr>
      <a:lvl5pPr eaLnBrk="1" hangingPunct="1">
        <a:defRPr lang="ja-JP">
          <a:solidFill>
            <a:schemeClr val="tx2"/>
          </a:solidFill>
        </a:defRPr>
      </a:lvl5pPr>
      <a:lvl6pPr eaLnBrk="1" hangingPunct="1">
        <a:defRPr lang="ja-JP">
          <a:solidFill>
            <a:schemeClr val="tx2"/>
          </a:solidFill>
        </a:defRPr>
      </a:lvl6pPr>
      <a:lvl7pPr eaLnBrk="1" hangingPunct="1">
        <a:defRPr lang="ja-JP">
          <a:solidFill>
            <a:schemeClr val="tx2"/>
          </a:solidFill>
        </a:defRPr>
      </a:lvl7pPr>
      <a:lvl8pPr eaLnBrk="1" hangingPunct="1">
        <a:defRPr lang="ja-JP">
          <a:solidFill>
            <a:schemeClr val="tx2"/>
          </a:solidFill>
        </a:defRPr>
      </a:lvl8pPr>
      <a:lvl9pPr eaLnBrk="1" hangingPunct="1">
        <a:defRPr lang="ja-JP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ja-JP" sz="2800" b="0" i="0" kern="120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2400" b="0" i="0" kern="120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2000" b="0" i="0" kern="120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b="0" i="0" kern="120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b="0" i="0" kern="120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s@freamhome-Kyoto.co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s@dreamhome-Kyoto.co.j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ja-JP" altLang="en-US" dirty="0"/>
              <a:t>火災保険</a:t>
            </a:r>
            <a:br>
              <a:rPr lang="en-US" altLang="ja-JP" dirty="0"/>
            </a:br>
            <a:r>
              <a:rPr lang="ja-JP" altLang="en-US" dirty="0"/>
              <a:t>　　　依頼ルール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en-US" altLang="ja-JP" dirty="0"/>
              <a:t>1.</a:t>
            </a:r>
            <a:r>
              <a:rPr lang="ja-JP" altLang="en-US" dirty="0"/>
              <a:t>依頼方法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4BD8C9B-9AB5-0416-E669-2F166BDDD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26513"/>
              </p:ext>
            </p:extLst>
          </p:nvPr>
        </p:nvGraphicFramePr>
        <p:xfrm>
          <a:off x="869270" y="2362066"/>
          <a:ext cx="10799545" cy="3820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40671">
                  <a:extLst>
                    <a:ext uri="{9D8B030D-6E8A-4147-A177-3AD203B41FA5}">
                      <a16:colId xmlns:a16="http://schemas.microsoft.com/office/drawing/2014/main" val="1054137619"/>
                    </a:ext>
                  </a:extLst>
                </a:gridCol>
                <a:gridCol w="8758874">
                  <a:extLst>
                    <a:ext uri="{9D8B030D-6E8A-4147-A177-3AD203B41FA5}">
                      <a16:colId xmlns:a16="http://schemas.microsoft.com/office/drawing/2014/main" val="3686745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/>
                        <a:t>依頼方法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メール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88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1" lang="ja-JP" altLang="en-US" sz="1600" dirty="0"/>
                        <a:t>メール件名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/>
                        <a:t>火災保険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奥村・小笹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物件住所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お客様名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火災保険開始日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店舗名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募集人名</a:t>
                      </a:r>
                      <a:endParaRPr lang="en-US" altLang="ja-JP" sz="1600" dirty="0"/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急ぎの場合、頭に「至急</a:t>
                      </a:r>
                      <a:r>
                        <a:rPr lang="en-US" altLang="ja-JP" sz="1400" dirty="0"/>
                        <a:t>/</a:t>
                      </a:r>
                      <a:r>
                        <a:rPr lang="ja-JP" altLang="en-US" sz="1400" dirty="0"/>
                        <a:t>申込が欲しい月日</a:t>
                      </a:r>
                      <a:r>
                        <a:rPr lang="en-US" altLang="ja-JP" sz="1400" dirty="0"/>
                        <a:t>/</a:t>
                      </a:r>
                      <a:r>
                        <a:rPr lang="ja-JP" altLang="en-US" sz="1400" dirty="0"/>
                        <a:t>」を入れてください。</a:t>
                      </a:r>
                      <a:br>
                        <a:rPr lang="en-US" altLang="ja-JP" sz="1400" dirty="0"/>
                      </a:br>
                      <a:br>
                        <a:rPr lang="en-US" altLang="ja-JP" sz="1400" dirty="0"/>
                      </a:br>
                      <a:r>
                        <a:rPr lang="ja-JP" altLang="en-US" sz="1400" dirty="0"/>
                        <a:t>例</a:t>
                      </a:r>
                      <a:r>
                        <a:rPr lang="en-US" altLang="ja-JP" sz="1400" dirty="0"/>
                        <a:t>)</a:t>
                      </a:r>
                      <a:r>
                        <a:rPr lang="ja-JP" altLang="en-US" sz="1400" dirty="0"/>
                        <a:t>至急「</a:t>
                      </a:r>
                      <a:r>
                        <a:rPr lang="en-US" altLang="ja-JP" sz="1400" dirty="0"/>
                        <a:t>4.20/</a:t>
                      </a:r>
                      <a:r>
                        <a:rPr lang="ja-JP" altLang="en-US" sz="1400" dirty="0"/>
                        <a:t>火災保険</a:t>
                      </a:r>
                      <a:r>
                        <a:rPr lang="en-US" altLang="ja-JP" sz="1400" dirty="0"/>
                        <a:t>/</a:t>
                      </a:r>
                      <a:r>
                        <a:rPr lang="ja-JP" altLang="en-US" sz="1400" dirty="0"/>
                        <a:t>奥村・小笹</a:t>
                      </a:r>
                      <a:r>
                        <a:rPr lang="en-US" altLang="ja-JP" sz="1400" dirty="0"/>
                        <a:t>/</a:t>
                      </a:r>
                      <a:r>
                        <a:rPr lang="ja-JP" altLang="en-US" sz="1400" dirty="0"/>
                        <a:t>件名・・・」</a:t>
                      </a:r>
                      <a:endParaRPr lang="en-US" altLang="ja-JP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72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1" lang="ja-JP" altLang="en-US" sz="1600" dirty="0"/>
                        <a:t>依頼先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dirty="0">
                          <a:hlinkClick r:id="rId3"/>
                        </a:rPr>
                        <a:t>ins@freamhome-Kyoto.co.jp</a:t>
                      </a:r>
                      <a:endParaRPr lang="en-US" altLang="ja-JP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21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1" lang="ja-JP" altLang="en-US" sz="1600" dirty="0"/>
                        <a:t>提出資料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600" dirty="0"/>
                        <a:t>火災保険見積書作成情報チェックリスト（参照のこと）</a:t>
                      </a:r>
                      <a:endParaRPr lang="en-US" altLang="ja-JP" sz="16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600" dirty="0"/>
                        <a:t>確認済証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検査済証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建物謄本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調査士報告方式登記申請書の受付書類（図面以外の全頁）</a:t>
                      </a:r>
                      <a:endParaRPr lang="en-US" altLang="ja-JP" sz="16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600" dirty="0"/>
                        <a:t>運転免許証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マイナンバー</a:t>
                      </a:r>
                      <a:r>
                        <a:rPr lang="en-US" altLang="ja-JP" sz="1600" dirty="0"/>
                        <a:t>/</a:t>
                      </a:r>
                      <a:r>
                        <a:rPr lang="ja-JP" altLang="en-US" sz="1600" dirty="0"/>
                        <a:t>パスポート等（名前・性別・年月日の記載があるもの）</a:t>
                      </a:r>
                      <a:endParaRPr lang="en-US" altLang="ja-JP" sz="16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600" dirty="0"/>
                        <a:t>健康保険証（フリガナがある証書、特に外国人の方のフリガナ要）　　　　　　　　　　　　　　　　　　　　　　　　　　　　　　　　　　　　　　　　　　　　　　　　　　　　　　　　　　　　　　　　　　　　　　　　</a:t>
                      </a:r>
                      <a:endParaRPr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496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1" lang="ja-JP" altLang="en-US" sz="1600" dirty="0"/>
                        <a:t>担当店舗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600" dirty="0"/>
                        <a:t>奥村</a:t>
                      </a:r>
                      <a:r>
                        <a:rPr lang="ja-JP" altLang="en-US" sz="1200" dirty="0"/>
                        <a:t>（西大路五条店、堀川北山店、西京極五条店、長岡京店、洛西口駅前店、東向日駅前店、高槻駅前店、リフォーム営業）</a:t>
                      </a:r>
                      <a:endParaRPr lang="en-US" altLang="ja-JP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600" dirty="0"/>
                        <a:t>小笹</a:t>
                      </a:r>
                      <a:r>
                        <a:rPr lang="ja-JP" altLang="en-US" sz="1200" dirty="0"/>
                        <a:t>（桂店、葛野大路三条店、丹波橋駅前店、</a:t>
                      </a:r>
                      <a:r>
                        <a:rPr lang="en-US" altLang="ja-JP" sz="1200" dirty="0"/>
                        <a:t>1</a:t>
                      </a:r>
                      <a:r>
                        <a:rPr lang="ja-JP" altLang="en-US" sz="1200" dirty="0"/>
                        <a:t>号線横大路店、二条駅前店、大久保駅前店、吹田店）</a:t>
                      </a:r>
                      <a:endParaRPr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234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</a:rPr>
                        <a:t>依頼期日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FF0000"/>
                          </a:solidFill>
                        </a:rPr>
                        <a:t>始期日の</a:t>
                      </a:r>
                      <a:r>
                        <a:rPr lang="en-US" altLang="ja-JP" sz="1600" b="1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ja-JP" altLang="en-US" sz="1600" b="1" dirty="0">
                          <a:solidFill>
                            <a:srgbClr val="FF0000"/>
                          </a:solidFill>
                        </a:rPr>
                        <a:t>営業日前までに、依頼すること。</a:t>
                      </a:r>
                      <a:endParaRPr lang="en-US" altLang="ja-JP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615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8A7F5-04FF-F5D4-FB9E-6D0F43A41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169D56-1D72-F258-C5C2-2E5BA22AA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en-US" altLang="ja-JP" dirty="0"/>
              <a:t>2.</a:t>
            </a:r>
            <a:r>
              <a:rPr lang="ja-JP" altLang="en-US" dirty="0"/>
              <a:t>注意事項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B711AE0-A478-EE10-B129-CD0EFF561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97658"/>
              </p:ext>
            </p:extLst>
          </p:nvPr>
        </p:nvGraphicFramePr>
        <p:xfrm>
          <a:off x="878895" y="2332827"/>
          <a:ext cx="10799545" cy="406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40671">
                  <a:extLst>
                    <a:ext uri="{9D8B030D-6E8A-4147-A177-3AD203B41FA5}">
                      <a16:colId xmlns:a16="http://schemas.microsoft.com/office/drawing/2014/main" val="1054137619"/>
                    </a:ext>
                  </a:extLst>
                </a:gridCol>
                <a:gridCol w="8758874">
                  <a:extLst>
                    <a:ext uri="{9D8B030D-6E8A-4147-A177-3AD203B41FA5}">
                      <a16:colId xmlns:a16="http://schemas.microsoft.com/office/drawing/2014/main" val="3686745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注意事項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作成担当が休みで急ぎの場合、出勤している担当が作成を行います。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</a:rPr>
                        <a:t>要問い合わせ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88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保険資料は全て</a:t>
                      </a:r>
                      <a:r>
                        <a:rPr lang="en-US" altLang="ja-JP" sz="1400" dirty="0" err="1"/>
                        <a:t>ActiveMail</a:t>
                      </a:r>
                      <a:r>
                        <a:rPr lang="ja-JP" altLang="en-US" sz="1400" dirty="0"/>
                        <a:t>にて受渡を行います。</a:t>
                      </a:r>
                      <a:endParaRPr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/>
                        <a:t>理由は、下記</a:t>
                      </a:r>
                      <a:r>
                        <a:rPr lang="en-US" altLang="ja-JP" sz="1200" dirty="0"/>
                        <a:t>2</a:t>
                      </a:r>
                      <a:r>
                        <a:rPr lang="ja-JP" altLang="en-US" sz="1200" dirty="0"/>
                        <a:t>点</a:t>
                      </a:r>
                      <a:endParaRPr lang="en-US" altLang="ja-JP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400" dirty="0"/>
                        <a:t>LINEWORKS</a:t>
                      </a:r>
                      <a:r>
                        <a:rPr lang="ja-JP" altLang="en-US" sz="1400" dirty="0"/>
                        <a:t>が信頼性に欠け、個人情報流出の可能性がある</a:t>
                      </a:r>
                      <a:endParaRPr lang="en-US" altLang="ja-JP" sz="1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400" dirty="0">
                          <a:hlinkClick r:id="rId3"/>
                        </a:rPr>
                        <a:t>「</a:t>
                      </a:r>
                      <a:r>
                        <a:rPr lang="en-US" altLang="ja-JP" sz="1400" dirty="0">
                          <a:hlinkClick r:id="rId3"/>
                        </a:rPr>
                        <a:t>ins@dreamhome-Kyoto.co.jp</a:t>
                      </a:r>
                      <a:r>
                        <a:rPr lang="ja-JP" altLang="en-US" sz="1400" dirty="0"/>
                        <a:t>」は、奥村・小笹で情報共有でき、個人情報アクセスに制限が必要なため</a:t>
                      </a:r>
                      <a:endParaRPr lang="en-US" altLang="ja-JP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72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提出資料のフリガナがある証書（健康保険証）ですが、外国人の方の読み方が分からない場合には、特に必要です。</a:t>
                      </a:r>
                      <a:endParaRPr lang="en-US" altLang="ja-JP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21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東京海上の火災保険契約が、全てネットにシフトしています。実際の契約作業（スマートフォンでの入力、振込口座設定など）は、全てお客様に入力していただきます。そのため、お客様のスマートフォン・</a:t>
                      </a:r>
                      <a:r>
                        <a:rPr lang="en-US" altLang="ja-JP" sz="1400" dirty="0"/>
                        <a:t>PC</a:t>
                      </a:r>
                      <a:r>
                        <a:rPr lang="ja-JP" altLang="en-US" sz="1400" dirty="0"/>
                        <a:t>等の</a:t>
                      </a:r>
                      <a:r>
                        <a:rPr lang="en-US" altLang="ja-JP" sz="1400" dirty="0"/>
                        <a:t>WEB</a:t>
                      </a:r>
                      <a:r>
                        <a:rPr lang="ja-JP" altLang="en-US" sz="1400" dirty="0"/>
                        <a:t>環境、メールアドレス等を事前に確認して下さい。</a:t>
                      </a:r>
                      <a:endParaRPr lang="en-US" altLang="ja-JP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496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契約申込書に使われる</a:t>
                      </a:r>
                      <a:r>
                        <a:rPr lang="en-US" altLang="ja-JP" sz="1400" b="0" dirty="0">
                          <a:solidFill>
                            <a:srgbClr val="FF0000"/>
                          </a:solidFill>
                        </a:rPr>
                        <a:t>QR</a:t>
                      </a:r>
                      <a:r>
                        <a:rPr lang="ja-JP" altLang="en-US" sz="1400" b="0" dirty="0">
                          <a:solidFill>
                            <a:srgbClr val="FF0000"/>
                          </a:solidFill>
                        </a:rPr>
                        <a:t>コードは、保険開始日時までが有効です。</a:t>
                      </a:r>
                      <a:endParaRPr lang="en-US" altLang="ja-JP" sz="14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b="0" dirty="0">
                          <a:solidFill>
                            <a:srgbClr val="FF0000"/>
                          </a:solidFill>
                        </a:rPr>
                        <a:t>保険開始日時を過ぎた場合は、</a:t>
                      </a:r>
                      <a:r>
                        <a:rPr lang="en-US" altLang="ja-JP" sz="1400" b="0" dirty="0">
                          <a:solidFill>
                            <a:srgbClr val="FF0000"/>
                          </a:solidFill>
                        </a:rPr>
                        <a:t>QR</a:t>
                      </a:r>
                      <a:r>
                        <a:rPr lang="ja-JP" altLang="en-US" sz="1400" b="0" dirty="0">
                          <a:solidFill>
                            <a:srgbClr val="FF0000"/>
                          </a:solidFill>
                        </a:rPr>
                        <a:t>コードの再発行</a:t>
                      </a:r>
                      <a:r>
                        <a:rPr lang="ja-JP" altLang="en-US" sz="1400" b="0" dirty="0"/>
                        <a:t>をします</a:t>
                      </a:r>
                      <a:r>
                        <a:rPr lang="ja-JP" altLang="en-US" sz="1400" dirty="0"/>
                        <a:t>。</a:t>
                      </a:r>
                      <a:br>
                        <a:rPr lang="en-US" altLang="ja-JP" sz="1400" dirty="0"/>
                      </a:br>
                      <a:r>
                        <a:rPr lang="ja-JP" altLang="en-US" sz="1400" dirty="0"/>
                        <a:t>契約申込完了後、後日引落口座を設定する場合、東京海上より送信されてきた</a:t>
                      </a:r>
                      <a:r>
                        <a:rPr lang="en-US" altLang="ja-JP" sz="1400" dirty="0"/>
                        <a:t>URL</a:t>
                      </a:r>
                      <a:r>
                        <a:rPr lang="ja-JP" altLang="en-US" sz="1400" dirty="0"/>
                        <a:t>より登録が可能です。</a:t>
                      </a:r>
                      <a:endParaRPr lang="en-US" altLang="ja-JP" sz="1400" dirty="0"/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（事例では、お客様が契約まで終了しており、引落口座の設定を後日行おうとした場合、</a:t>
                      </a:r>
                      <a:br>
                        <a:rPr lang="en-US" altLang="ja-JP" sz="1400" dirty="0"/>
                      </a:br>
                      <a:r>
                        <a:rPr lang="ja-JP" altLang="en-US" sz="1400" dirty="0"/>
                        <a:t>保険開始日時（決済時）後に設定しようとしても設定できない）</a:t>
                      </a:r>
                      <a:endParaRPr lang="en-US" altLang="ja-JP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234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契約申込書（今までの上の申込書）は、お客様に署名をもらい、住宅ローン用の銀行提出書類として使用します。</a:t>
                      </a:r>
                      <a:endParaRPr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（</a:t>
                      </a:r>
                      <a:r>
                        <a:rPr lang="ja-JP" altLang="en-US" sz="1400" dirty="0">
                          <a:solidFill>
                            <a:srgbClr val="FF0000"/>
                          </a:solidFill>
                        </a:rPr>
                        <a:t>スマートフォン等で入力出来ない方は、契約申込書として使用しますので、原本提出が必修です。</a:t>
                      </a:r>
                      <a:r>
                        <a:rPr lang="ja-JP" altLang="en-US" sz="1400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59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975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395F1-E1DD-4A5D-D5B0-99842221C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7754B9-8897-97D4-AA8E-48BE19C3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en-US" altLang="ja-JP" dirty="0"/>
              <a:t>3.</a:t>
            </a:r>
            <a:r>
              <a:rPr lang="ja-JP" altLang="en-US" dirty="0"/>
              <a:t>問合せ先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24B3718-E94D-950F-D658-A5EFFCFB0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56273"/>
              </p:ext>
            </p:extLst>
          </p:nvPr>
        </p:nvGraphicFramePr>
        <p:xfrm>
          <a:off x="904775" y="2332827"/>
          <a:ext cx="10799545" cy="3108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40671">
                  <a:extLst>
                    <a:ext uri="{9D8B030D-6E8A-4147-A177-3AD203B41FA5}">
                      <a16:colId xmlns:a16="http://schemas.microsoft.com/office/drawing/2014/main" val="1054137619"/>
                    </a:ext>
                  </a:extLst>
                </a:gridCol>
                <a:gridCol w="8758874">
                  <a:extLst>
                    <a:ext uri="{9D8B030D-6E8A-4147-A177-3AD203B41FA5}">
                      <a16:colId xmlns:a16="http://schemas.microsoft.com/office/drawing/2014/main" val="3686745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問合せ先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小笹・奥村までお問合せ下さい。</a:t>
                      </a:r>
                      <a:br>
                        <a:rPr kumimoji="1" lang="en-US" altLang="ja-JP" b="0" dirty="0"/>
                      </a:br>
                      <a:br>
                        <a:rPr kumimoji="1" lang="en-US" altLang="ja-JP" b="0" dirty="0"/>
                      </a:br>
                      <a:r>
                        <a:rPr kumimoji="1" lang="ja-JP" altLang="en-US" b="0" dirty="0"/>
                        <a:t>やむを得ない事情がある場合（決算当日弊社の保険担当不在時に契約内容変更・始期時変更・火災保険等の詳細、条件を質問したいとき等）直接、東京海上日動へご連絡ください。</a:t>
                      </a:r>
                      <a:endParaRPr kumimoji="1" lang="en-US" altLang="ja-JP" b="0" dirty="0"/>
                    </a:p>
                    <a:p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　東京海上日動　京都中央支社　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直通　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075-241-1258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（平日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：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00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～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17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：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00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）</a:t>
                      </a:r>
                      <a:endParaRPr kumimoji="1" lang="en-US" altLang="ja-JP" b="1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b="0" dirty="0">
                          <a:solidFill>
                            <a:schemeClr val="bg1"/>
                          </a:solidFill>
                        </a:rPr>
                        <a:t>自動音声が流れるので、案内に沿って番号を押してください。京都中央支社につながります。</a:t>
                      </a:r>
                      <a:endParaRPr kumimoji="1" lang="en-US" altLang="ja-JP" b="0" dirty="0">
                        <a:solidFill>
                          <a:schemeClr val="bg1"/>
                        </a:solidFill>
                      </a:endParaRPr>
                    </a:p>
                    <a:p>
                      <a:endParaRPr kumimoji="1" lang="en-US" altLang="ja-JP" b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ja-JP" altLang="en-US" b="0" dirty="0">
                          <a:solidFill>
                            <a:schemeClr val="bg1"/>
                          </a:solidFill>
                        </a:rPr>
                        <a:t>「火災保険の内容で質問したい・・・」と言えば担当者に回してもらえます。</a:t>
                      </a:r>
                      <a:endParaRPr kumimoji="1" lang="en-US" altLang="ja-JP" b="0" dirty="0">
                        <a:solidFill>
                          <a:schemeClr val="bg1"/>
                        </a:solidFill>
                      </a:endParaRPr>
                    </a:p>
                    <a:p>
                      <a:endParaRPr kumimoji="1" lang="en-US" altLang="ja-JP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88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97582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8A8ECD1-788F-484B-9043-D957FCFDF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D24F1A-6251-4B9A-A918-7D6F3A8F7E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FE134-9032-4C7F-BC57-C7DE3F833363}">
  <ds:schemaRefs>
    <ds:schemaRef ds:uri="http://purl.org/dc/terms/"/>
    <ds:schemaRef ds:uri="http://schemas.microsoft.com/office/2006/documentManagement/types"/>
    <ds:schemaRef ds:uri="71af3243-3dd4-4a8d-8c0d-dd76da1f02a5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16c05727-aa75-4e4a-9b5f-8a80a1165891"/>
    <ds:schemaRef ds:uri="http://schemas.openxmlformats.org/package/2006/metadata/core-properties"/>
    <ds:schemaRef ds:uri="230e9df3-be65-4c73-a93b-d1236ebd677e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669</Words>
  <Application>Microsoft Office PowerPoint</Application>
  <PresentationFormat>ワイド画面</PresentationFormat>
  <Paragraphs>46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Meiryo UI</vt:lpstr>
      <vt:lpstr>Arial</vt:lpstr>
      <vt:lpstr>ユーザー設定</vt:lpstr>
      <vt:lpstr>火災保険 　　　依頼ルール</vt:lpstr>
      <vt:lpstr>1.依頼方法</vt:lpstr>
      <vt:lpstr>2.注意事項</vt:lpstr>
      <vt:lpstr>3.問合せ先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2023-12-20T08:12:12Z</dcterms:created>
  <dcterms:modified xsi:type="dcterms:W3CDTF">2025-03-05T01:45:27Z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