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83A5EDF-43E8-471F-9C7B-F0607AEE6C0B}" type="datetimeFigureOut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17D7A894-781D-48EF-885C-CEAC1DFDBF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5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D523C6-3228-547A-D951-14A803975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03A73C-56D0-A3D5-8A44-43896B2D9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ADD66A-1CE4-8516-5EBF-DB984B86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B94C-FAE7-4634-B700-83697627CCEC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897EAE-BC21-E440-F2F8-EC78643E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9B1DD7-6FA4-F46E-AB52-4FDE7355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3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A9FC5-75CD-080A-A16D-847CC884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8DCA2D-DE57-1C18-D67E-707F9C015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13A134-9095-03C8-99F3-D8CB0F70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6AA8-751B-4513-9713-18C5048E92AB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FBDDC2-4D11-EC97-8361-D2613480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51017C-BE41-8847-91F0-807D62FA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4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B1C5492-96D0-4228-E60A-D1AB2043B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D9D0B2-32DA-1480-2339-107ADF293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A2E4BD-4D94-1388-43C8-50295187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B171-0DBB-4DA0-BBCF-428578FFABA1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EA4592-117F-E631-DECB-E06CFB19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DD8B73-F264-1D13-66A0-6C407727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2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5E064A-5C50-8067-DC4F-DC20417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72AC7C-2251-C04D-8F4D-6026FD94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ACEF29-8793-C113-93C6-C3882F23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F40-7950-4CE4-8D4D-5A083475A61E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712B05-59BD-6D0E-7959-A2CE57A8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8C9129-358F-4CEC-5ACD-F42BCF15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7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38AB8A-B682-FC6E-C823-7F48D332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D0C0EC-A995-6177-6F71-D316DF2EA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C01162-0B93-1F6D-2268-9D44B05E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F2C8-B143-45C2-BB29-9DD109EF411F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7FFC69-0D2C-7A74-C3B1-D9460B09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A2BAB5-D8D7-623C-5A19-BDD291DF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05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0A4CD9-FDFE-0948-5140-624D3B2C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CFF5BD-EFD2-91DF-0A47-C4BB94DE8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399024-234E-51EA-2F24-34FA365B8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219DF1-8451-EBBE-9900-E314CFE2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2314-9A45-40F2-975D-A89E5FDE4B8F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FA8772-89F9-2FD4-E9AE-4771A4AD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886AF8-0962-651D-F8F8-D7CA3D3E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4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F4F56-14F8-5DBC-77F4-254A6EF6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EC902-A8A6-E0C3-D46B-0C37C299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A3EC53-B4E3-8870-3CB4-BC9C44376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11CE8A-8A4E-7661-2DFF-401B54C2A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29E3531-1562-50C3-E8C9-B21B52AE2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55F237-9B4A-AC27-D311-97AEAAE3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F65-B0A0-4B8B-81AA-29BE1B7F592A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1C189A-D552-4D1F-A757-83BE8FA8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27D282-0192-52B9-7AD5-E0BB5D11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C87AA-56D3-9CEB-0114-F7D2B51E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4C56F0-2A7E-1276-278D-F7041F57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6771-B2B7-4DC7-A737-7CD63CF5335C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8B2CFF-5668-E299-0DE9-5D9B557C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2BFE7D-3FF8-E9BC-4E25-29106F4F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3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4C2BAD-4789-9199-0224-90E77C1E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5C4FC33-90CC-4F14-A3C7-DCFE85A0999F}" type="datetime1">
              <a:rPr lang="ja-JP" altLang="en-US" smtClean="0"/>
              <a:t>2025/3/9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0556E58-9CF1-0487-84ED-8758D8F5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D38BE5-8904-2489-B1CF-F01725AB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8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726E4-4751-1F8E-E293-242972C0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CCA386-2FDB-6EBC-CED8-29594A9A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3A464B-F04F-58EE-2D40-9EF7E6B79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B597DF-0F93-0D04-0BD4-79D83FA6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45-217B-4F08-8675-50F03A4F47CB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73D538-540E-D53C-5A2D-2A839C01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7D6915-E836-B1E3-6B83-EF04C879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84DA8-7D78-77A5-1C0D-C7A9C141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A8CA93-A2DC-74C0-04BA-00C3111DF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D015CB-FBC9-2649-B6DB-183797E6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9A88D1-FD28-8C03-CD10-9EAD4631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3EB8-0B46-46B2-91DE-841004403331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F6612C-C735-77E6-4312-7C08AFC4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B7DFB-2049-34B5-4775-B5BF474D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6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BDB6C7-166F-B90D-AEDE-45F55400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E7F8B6-4599-70AD-1131-8531B115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99B798-4EB5-26E9-2A02-F07303F9C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B33B-EAEF-48D1-A0B0-AFE388538F00}" type="datetime1">
              <a:rPr kumimoji="1" lang="ja-JP" altLang="en-US" smtClean="0"/>
              <a:t>2025/3/9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3E48D-3C0E-FAB0-F272-3BE7DE596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CAC117-0D29-5B17-1B79-AC28FCB7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85C4-511C-469E-80A7-7C9A51667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4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C8550763-6C8E-DE33-91D0-EBFFC083C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6" y="734457"/>
            <a:ext cx="4930343" cy="4007031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46FF81-895D-EB12-77BF-2E54149D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2025/3/9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8BAE0C-8DCD-C661-3043-E91258CD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D65FE9-E2FD-76E1-1E30-26B6A49F787D}"/>
              </a:ext>
            </a:extLst>
          </p:cNvPr>
          <p:cNvSpPr txBox="1"/>
          <p:nvPr/>
        </p:nvSpPr>
        <p:spPr>
          <a:xfrm>
            <a:off x="520995" y="365125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タスク管理（土地台帳作成）　</a:t>
            </a:r>
            <a:r>
              <a:rPr kumimoji="1" lang="ja-JP" altLang="en-US" b="1" dirty="0"/>
              <a:t>事業計画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FECFCE-7697-FDF7-AAD7-7CA9FC4F2203}"/>
              </a:ext>
            </a:extLst>
          </p:cNvPr>
          <p:cNvSpPr txBox="1"/>
          <p:nvPr/>
        </p:nvSpPr>
        <p:spPr>
          <a:xfrm>
            <a:off x="5870943" y="1353919"/>
            <a:ext cx="13744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事業計画で入力したデータが反映されている。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/>
              <a:t>内容を確認し、入力済押印をする。</a:t>
            </a:r>
            <a:endParaRPr lang="en-US" altLang="ja-JP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2B00C5F-D3E7-B824-EEAE-58DD125E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232" y="381709"/>
            <a:ext cx="4492257" cy="5242093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579614-6785-80D2-7500-883C20CB1F52}"/>
              </a:ext>
            </a:extLst>
          </p:cNvPr>
          <p:cNvSpPr/>
          <p:nvPr/>
        </p:nvSpPr>
        <p:spPr>
          <a:xfrm>
            <a:off x="5138737" y="1321593"/>
            <a:ext cx="273844" cy="4143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24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F1F9D-DE91-F176-48EA-96C98911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3046732-EA1F-F558-44A6-9A3B5199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7" b="1377"/>
          <a:stretch/>
        </p:blipFill>
        <p:spPr>
          <a:xfrm>
            <a:off x="544736" y="5287149"/>
            <a:ext cx="5034847" cy="148648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8FE9FF-96E1-45A4-F6E5-52B294D46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5"/>
          <a:stretch/>
        </p:blipFill>
        <p:spPr>
          <a:xfrm>
            <a:off x="544736" y="734457"/>
            <a:ext cx="5034847" cy="4656250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823EE3-C017-D043-C85E-76A372D1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2025/3/9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02349EB-4048-82E6-4728-3E138F38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AB0744-E291-8EE5-DB31-BABF65204BB7}"/>
              </a:ext>
            </a:extLst>
          </p:cNvPr>
          <p:cNvSpPr txBox="1"/>
          <p:nvPr/>
        </p:nvSpPr>
        <p:spPr>
          <a:xfrm>
            <a:off x="520995" y="36512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タスク管理（土地台帳作成）　</a:t>
            </a:r>
            <a:r>
              <a:rPr kumimoji="1" lang="ja-JP" altLang="en-US" b="1" dirty="0"/>
              <a:t>仕入契約情報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087F15-3763-5258-58B3-644811834121}"/>
              </a:ext>
            </a:extLst>
          </p:cNvPr>
          <p:cNvSpPr txBox="1"/>
          <p:nvPr/>
        </p:nvSpPr>
        <p:spPr>
          <a:xfrm>
            <a:off x="5870943" y="1353919"/>
            <a:ext cx="137440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rgbClr val="FF0000"/>
                </a:solidFill>
                <a:highlight>
                  <a:srgbClr val="00FF00"/>
                </a:highlight>
              </a:rPr>
              <a:t>※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は、入力必修項目です。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管理部門は、自分の所属する店舗を選択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仕入契約予定日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仕入契約日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仕入決済予定日</a:t>
            </a:r>
            <a:endParaRPr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土地仕入残金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/>
          </a:p>
          <a:p>
            <a:r>
              <a:rPr kumimoji="1" lang="ja-JP" altLang="en-US" sz="1200" b="1" dirty="0"/>
              <a:t>添付書類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契約書、重要事項説明書等を添付してください。</a:t>
            </a:r>
            <a:endParaRPr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/>
          </a:p>
          <a:p>
            <a:r>
              <a:rPr lang="ja-JP" altLang="en-US" sz="1200" b="1" dirty="0"/>
              <a:t>土地予算</a:t>
            </a:r>
            <a:endParaRPr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確定した仕入価格、仲介手数料等、</a:t>
            </a:r>
            <a:r>
              <a:rPr lang="ja-JP" altLang="en-US" sz="1100" b="1" dirty="0">
                <a:solidFill>
                  <a:srgbClr val="FF0000"/>
                </a:solidFill>
              </a:rPr>
              <a:t>事業計画で入力した予算が超えていないこと</a:t>
            </a:r>
            <a:r>
              <a:rPr lang="ja-JP" altLang="en-US" sz="1100" dirty="0"/>
              <a:t>を確認し、確定学を入力してください。</a:t>
            </a:r>
            <a:endParaRPr lang="en-US" altLang="ja-JP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F2B816-CAC2-D303-554D-3E0D841F3738}"/>
              </a:ext>
            </a:extLst>
          </p:cNvPr>
          <p:cNvSpPr txBox="1"/>
          <p:nvPr/>
        </p:nvSpPr>
        <p:spPr>
          <a:xfrm>
            <a:off x="1069629" y="522907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～～～～～～～～～～～～～～～～～～～～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6837BAC-F046-4CA0-2A11-6636421629FA}"/>
              </a:ext>
            </a:extLst>
          </p:cNvPr>
          <p:cNvSpPr/>
          <p:nvPr/>
        </p:nvSpPr>
        <p:spPr>
          <a:xfrm>
            <a:off x="5246081" y="1339632"/>
            <a:ext cx="273844" cy="4143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E614760-BCC0-AB9A-2099-F3856973821B}"/>
              </a:ext>
            </a:extLst>
          </p:cNvPr>
          <p:cNvSpPr/>
          <p:nvPr/>
        </p:nvSpPr>
        <p:spPr>
          <a:xfrm>
            <a:off x="1445971" y="2945751"/>
            <a:ext cx="4073954" cy="122202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4627BDF-ABBF-8CE3-CEA6-CB7454684A70}"/>
              </a:ext>
            </a:extLst>
          </p:cNvPr>
          <p:cNvSpPr/>
          <p:nvPr/>
        </p:nvSpPr>
        <p:spPr>
          <a:xfrm>
            <a:off x="1445971" y="3086920"/>
            <a:ext cx="4073954" cy="86767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CABF57E-0060-73F4-66DA-A420A6794360}"/>
              </a:ext>
            </a:extLst>
          </p:cNvPr>
          <p:cNvGrpSpPr/>
          <p:nvPr/>
        </p:nvGrpSpPr>
        <p:grpSpPr>
          <a:xfrm>
            <a:off x="7343541" y="2020846"/>
            <a:ext cx="4492257" cy="1293102"/>
            <a:chOff x="7333232" y="4330700"/>
            <a:chExt cx="4492257" cy="129310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01C7E5E-BE3D-078A-6590-2712361F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5332"/>
            <a:stretch/>
          </p:blipFill>
          <p:spPr>
            <a:xfrm>
              <a:off x="7333232" y="4330700"/>
              <a:ext cx="4492257" cy="1293102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82D38C0-0C8C-A9CC-D4DB-F254CF1A37A5}"/>
                </a:ext>
              </a:extLst>
            </p:cNvPr>
            <p:cNvSpPr/>
            <p:nvPr/>
          </p:nvSpPr>
          <p:spPr>
            <a:xfrm>
              <a:off x="7403307" y="5390707"/>
              <a:ext cx="4357688" cy="186181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62ACDEFB-5D92-A17E-3C05-AB9D48EF8A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15" b="4631"/>
          <a:stretch/>
        </p:blipFill>
        <p:spPr>
          <a:xfrm>
            <a:off x="7343541" y="3450016"/>
            <a:ext cx="4427763" cy="323448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501EE1F-8206-F60F-4528-0358373A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259"/>
          <a:stretch/>
        </p:blipFill>
        <p:spPr>
          <a:xfrm>
            <a:off x="7343542" y="381709"/>
            <a:ext cx="4492257" cy="150662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7BB1D5-5573-5D0D-8FD0-58CD452E3BBF}"/>
              </a:ext>
            </a:extLst>
          </p:cNvPr>
          <p:cNvSpPr txBox="1"/>
          <p:nvPr/>
        </p:nvSpPr>
        <p:spPr>
          <a:xfrm>
            <a:off x="7189012" y="1809656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～～～～～～～～～～～～～～～～～～～～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55A985A-DBC3-0199-CF08-929FA2102672}"/>
              </a:ext>
            </a:extLst>
          </p:cNvPr>
          <p:cNvSpPr txBox="1"/>
          <p:nvPr/>
        </p:nvSpPr>
        <p:spPr>
          <a:xfrm>
            <a:off x="7245350" y="326703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～～～～～～～～～～～～～～～～～～～～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BD89434-27D5-5D02-D634-A8171D677628}"/>
              </a:ext>
            </a:extLst>
          </p:cNvPr>
          <p:cNvSpPr/>
          <p:nvPr/>
        </p:nvSpPr>
        <p:spPr>
          <a:xfrm>
            <a:off x="1445971" y="3199826"/>
            <a:ext cx="4073954" cy="10338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43C047B-963A-926F-472A-333BCE2AAB71}"/>
              </a:ext>
            </a:extLst>
          </p:cNvPr>
          <p:cNvSpPr/>
          <p:nvPr/>
        </p:nvSpPr>
        <p:spPr>
          <a:xfrm>
            <a:off x="1445971" y="2698031"/>
            <a:ext cx="4073954" cy="1158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96F3DA8-D02D-1BC4-0025-FAA241B00378}"/>
              </a:ext>
            </a:extLst>
          </p:cNvPr>
          <p:cNvSpPr/>
          <p:nvPr/>
        </p:nvSpPr>
        <p:spPr>
          <a:xfrm>
            <a:off x="1445970" y="3469483"/>
            <a:ext cx="4073954" cy="1158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FA2BBCE-5285-30D4-A919-1154DECF17FE}"/>
              </a:ext>
            </a:extLst>
          </p:cNvPr>
          <p:cNvSpPr/>
          <p:nvPr/>
        </p:nvSpPr>
        <p:spPr>
          <a:xfrm>
            <a:off x="7808858" y="3822547"/>
            <a:ext cx="580761" cy="19224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387C008-B0CC-0D2B-F791-172E428DEF02}"/>
              </a:ext>
            </a:extLst>
          </p:cNvPr>
          <p:cNvSpPr/>
          <p:nvPr/>
        </p:nvSpPr>
        <p:spPr>
          <a:xfrm>
            <a:off x="7410825" y="2648923"/>
            <a:ext cx="4357688" cy="1861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40F5388-705D-83D1-3FD4-DF521AC2C313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366963" y="2742014"/>
            <a:ext cx="5043862" cy="251815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D776A76-07A0-C0CA-1797-CA0BCD5A9C3A}"/>
              </a:ext>
            </a:extLst>
          </p:cNvPr>
          <p:cNvCxnSpPr>
            <a:cxnSpLocks/>
          </p:cNvCxnSpPr>
          <p:nvPr/>
        </p:nvCxnSpPr>
        <p:spPr>
          <a:xfrm flipH="1" flipV="1">
            <a:off x="2407444" y="3125701"/>
            <a:ext cx="5006172" cy="47986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4BA4530-8298-F8A3-077E-3CD4AFA6C60E}"/>
              </a:ext>
            </a:extLst>
          </p:cNvPr>
          <p:cNvSpPr/>
          <p:nvPr/>
        </p:nvSpPr>
        <p:spPr>
          <a:xfrm>
            <a:off x="1445971" y="2830913"/>
            <a:ext cx="4073954" cy="87093"/>
          </a:xfrm>
          <a:prstGeom prst="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69649FF-7098-9699-7C76-963E587B2AD7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4383143" y="2895574"/>
            <a:ext cx="3425715" cy="102309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CDD1254-C70F-2C67-B5C4-3B7749BA4ED5}"/>
              </a:ext>
            </a:extLst>
          </p:cNvPr>
          <p:cNvSpPr/>
          <p:nvPr/>
        </p:nvSpPr>
        <p:spPr>
          <a:xfrm>
            <a:off x="1445970" y="4895733"/>
            <a:ext cx="4073954" cy="46286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24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9F05-793B-969F-26A1-1F7FF327D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C5852DD-1C0C-FF91-DB71-DDAB1906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6" y="734457"/>
            <a:ext cx="5062270" cy="59917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DAB445F-A223-E1DA-CFF7-94FD3BEA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7" b="1377"/>
          <a:stretch/>
        </p:blipFill>
        <p:spPr>
          <a:xfrm>
            <a:off x="544736" y="5287149"/>
            <a:ext cx="5034847" cy="1486488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BF00C12-457E-4B97-A4C7-28ED53C9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2025/3/9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C67502-0819-9B89-F9D2-60F16AEB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B1163F-1261-AD4A-1F66-4DB7ADCC7171}"/>
              </a:ext>
            </a:extLst>
          </p:cNvPr>
          <p:cNvSpPr txBox="1"/>
          <p:nvPr/>
        </p:nvSpPr>
        <p:spPr>
          <a:xfrm>
            <a:off x="520995" y="365125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タスク管理（土地台帳作成）　</a:t>
            </a:r>
            <a:r>
              <a:rPr kumimoji="1" lang="ja-JP" altLang="en-US" b="1" dirty="0"/>
              <a:t>契約者情報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87EFBD-CF11-C7F0-D784-62D5B423CF36}"/>
              </a:ext>
            </a:extLst>
          </p:cNvPr>
          <p:cNvSpPr txBox="1"/>
          <p:nvPr/>
        </p:nvSpPr>
        <p:spPr>
          <a:xfrm>
            <a:off x="5870943" y="1353919"/>
            <a:ext cx="13744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rgbClr val="FF0000"/>
                </a:solidFill>
                <a:highlight>
                  <a:srgbClr val="00FF00"/>
                </a:highlight>
              </a:rPr>
              <a:t>※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は、入力必修項目です。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売主情報</a:t>
            </a:r>
            <a:endParaRPr lang="en-US" altLang="ja-JP" sz="1200" dirty="0"/>
          </a:p>
          <a:p>
            <a:endParaRPr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売主仲介者情報</a:t>
            </a:r>
            <a:endParaRPr lang="en-US" altLang="ja-JP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D4416D-B980-42B2-43E7-B62304A85ECB}"/>
              </a:ext>
            </a:extLst>
          </p:cNvPr>
          <p:cNvSpPr/>
          <p:nvPr/>
        </p:nvSpPr>
        <p:spPr>
          <a:xfrm>
            <a:off x="5268929" y="1334440"/>
            <a:ext cx="273844" cy="4143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827DED4-FA9D-0A67-9DC8-3C35B5A4BC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15" b="48188"/>
          <a:stretch/>
        </p:blipFill>
        <p:spPr>
          <a:xfrm>
            <a:off x="7253148" y="2006279"/>
            <a:ext cx="4427763" cy="171228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796FBAF-0F3C-CCDD-6F75-AB7BD8890E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1259"/>
          <a:stretch/>
        </p:blipFill>
        <p:spPr>
          <a:xfrm>
            <a:off x="7343542" y="381709"/>
            <a:ext cx="4492257" cy="150662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75A8A49-1CCE-72F3-120A-6F0C20D9F445}"/>
              </a:ext>
            </a:extLst>
          </p:cNvPr>
          <p:cNvSpPr txBox="1"/>
          <p:nvPr/>
        </p:nvSpPr>
        <p:spPr>
          <a:xfrm>
            <a:off x="7189012" y="1809656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～～～～～～～～～～～～～～～～～～～～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B01AC6E-0E87-A0FA-110A-9A1F675CFC58}"/>
              </a:ext>
            </a:extLst>
          </p:cNvPr>
          <p:cNvSpPr/>
          <p:nvPr/>
        </p:nvSpPr>
        <p:spPr>
          <a:xfrm>
            <a:off x="7710751" y="2553608"/>
            <a:ext cx="4062149" cy="12047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AC8815B-293E-78FB-DEF8-6B415D7FA893}"/>
              </a:ext>
            </a:extLst>
          </p:cNvPr>
          <p:cNvSpPr/>
          <p:nvPr/>
        </p:nvSpPr>
        <p:spPr>
          <a:xfrm>
            <a:off x="1478449" y="2323449"/>
            <a:ext cx="4041476" cy="8579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AA507CE-59D1-8372-F376-87C5ACA9631F}"/>
              </a:ext>
            </a:extLst>
          </p:cNvPr>
          <p:cNvCxnSpPr>
            <a:cxnSpLocks/>
            <a:stCxn id="27" idx="1"/>
            <a:endCxn id="35" idx="3"/>
          </p:cNvCxnSpPr>
          <p:nvPr/>
        </p:nvCxnSpPr>
        <p:spPr>
          <a:xfrm flipH="1" flipV="1">
            <a:off x="5519925" y="2752400"/>
            <a:ext cx="2190826" cy="40360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1C31768-8924-41DB-56F5-BBD4AF2F433B}"/>
              </a:ext>
            </a:extLst>
          </p:cNvPr>
          <p:cNvSpPr/>
          <p:nvPr/>
        </p:nvSpPr>
        <p:spPr>
          <a:xfrm>
            <a:off x="1478449" y="4067692"/>
            <a:ext cx="4041476" cy="8900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99BAB722-C19A-DB4C-400C-4657F5A9D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122" y="4205796"/>
            <a:ext cx="2111429" cy="141734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22D5714-32E7-7DEF-001E-173CAB282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1711" y="4093181"/>
            <a:ext cx="648389" cy="225230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26C1399-6E00-E96F-02BF-ACEB404413A6}"/>
              </a:ext>
            </a:extLst>
          </p:cNvPr>
          <p:cNvSpPr/>
          <p:nvPr/>
        </p:nvSpPr>
        <p:spPr>
          <a:xfrm>
            <a:off x="7710750" y="4053343"/>
            <a:ext cx="4062149" cy="16311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9AE51C1-A45F-26DF-785E-F1BAFA47967F}"/>
              </a:ext>
            </a:extLst>
          </p:cNvPr>
          <p:cNvCxnSpPr>
            <a:cxnSpLocks/>
            <a:stCxn id="39" idx="1"/>
            <a:endCxn id="18" idx="3"/>
          </p:cNvCxnSpPr>
          <p:nvPr/>
        </p:nvCxnSpPr>
        <p:spPr>
          <a:xfrm flipH="1" flipV="1">
            <a:off x="5519925" y="4512728"/>
            <a:ext cx="2190825" cy="35620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3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237CD-4CD2-F5E6-00D7-A118938BD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9D559A-BC97-922B-CF07-298D498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6" y="734457"/>
            <a:ext cx="4947766" cy="6069790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0CDD2E-9F26-651C-D5AF-FD28771E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2025/3/9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C3BEDE-F92F-189B-C404-BB14EB96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976C5C-86A4-5350-BD22-BC5F4BA5C84B}"/>
              </a:ext>
            </a:extLst>
          </p:cNvPr>
          <p:cNvSpPr txBox="1"/>
          <p:nvPr/>
        </p:nvSpPr>
        <p:spPr>
          <a:xfrm>
            <a:off x="520995" y="365125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タスク管理（土地台帳作成）　</a:t>
            </a:r>
            <a:r>
              <a:rPr kumimoji="1" lang="ja-JP" altLang="en-US" b="1" dirty="0"/>
              <a:t>押印書類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4A01AA-FF33-381B-A93F-CE8875AD171A}"/>
              </a:ext>
            </a:extLst>
          </p:cNvPr>
          <p:cNvSpPr txBox="1"/>
          <p:nvPr/>
        </p:nvSpPr>
        <p:spPr>
          <a:xfrm>
            <a:off x="5870943" y="1353919"/>
            <a:ext cx="13744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rgbClr val="FF0000"/>
                </a:solidFill>
                <a:highlight>
                  <a:srgbClr val="00FF00"/>
                </a:highlight>
              </a:rPr>
              <a:t>※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は、入力必修項目です。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申請部店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申請者名</a:t>
            </a:r>
            <a:endParaRPr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申請日付</a:t>
            </a:r>
            <a:endParaRPr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書類名、部数</a:t>
            </a:r>
            <a:endParaRPr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提出先</a:t>
            </a:r>
            <a:endParaRPr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/>
              <a:t>決済予定日、決済時間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ja-JP" altLang="en-US" sz="1200" dirty="0"/>
              <a:t>必要な入力を行い、申請をして下さい。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BB0DC9-A772-0EAD-AB1B-43C009C77965}"/>
              </a:ext>
            </a:extLst>
          </p:cNvPr>
          <p:cNvSpPr/>
          <p:nvPr/>
        </p:nvSpPr>
        <p:spPr>
          <a:xfrm>
            <a:off x="5159000" y="1320885"/>
            <a:ext cx="273844" cy="4012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E56F45B-8041-D3DD-D31D-CDD11611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193"/>
          <a:stretch/>
        </p:blipFill>
        <p:spPr>
          <a:xfrm>
            <a:off x="7343542" y="381709"/>
            <a:ext cx="4492257" cy="5231912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E23469D-2F5A-F7E5-441D-E1C2A25BAC40}"/>
              </a:ext>
            </a:extLst>
          </p:cNvPr>
          <p:cNvSpPr/>
          <p:nvPr/>
        </p:nvSpPr>
        <p:spPr>
          <a:xfrm>
            <a:off x="1462088" y="2571750"/>
            <a:ext cx="3952875" cy="4762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D1E9708-8C6B-D7E0-363C-147411250E27}"/>
              </a:ext>
            </a:extLst>
          </p:cNvPr>
          <p:cNvSpPr/>
          <p:nvPr/>
        </p:nvSpPr>
        <p:spPr>
          <a:xfrm>
            <a:off x="1543050" y="3772689"/>
            <a:ext cx="3871912" cy="1392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86B9DD5-5AFE-04B2-A29D-6DB268AA657E}"/>
              </a:ext>
            </a:extLst>
          </p:cNvPr>
          <p:cNvSpPr/>
          <p:nvPr/>
        </p:nvSpPr>
        <p:spPr>
          <a:xfrm>
            <a:off x="1543050" y="4174144"/>
            <a:ext cx="3871912" cy="1392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37BE7-16BE-1493-9069-E3F55E0CA8E0}"/>
              </a:ext>
            </a:extLst>
          </p:cNvPr>
          <p:cNvSpPr/>
          <p:nvPr/>
        </p:nvSpPr>
        <p:spPr>
          <a:xfrm>
            <a:off x="1543050" y="4844851"/>
            <a:ext cx="3871912" cy="1392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D3CF79D-362B-B6F8-1F27-5608F066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813" y="3842304"/>
            <a:ext cx="776417" cy="692803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3DFB697-FD22-182C-640B-D5B10C04B326}"/>
              </a:ext>
            </a:extLst>
          </p:cNvPr>
          <p:cNvSpPr/>
          <p:nvPr/>
        </p:nvSpPr>
        <p:spPr>
          <a:xfrm>
            <a:off x="6216972" y="4313375"/>
            <a:ext cx="589258" cy="1205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C39F952-2300-C27E-30B0-91ADDFC6651D}"/>
              </a:ext>
            </a:extLst>
          </p:cNvPr>
          <p:cNvSpPr/>
          <p:nvPr/>
        </p:nvSpPr>
        <p:spPr>
          <a:xfrm>
            <a:off x="1519238" y="6326976"/>
            <a:ext cx="3871912" cy="1392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1B17-B27F-9039-D501-4E007E54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FD04374-C420-DEF6-FFD2-2CA9257CD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6" y="734457"/>
            <a:ext cx="4947765" cy="4274551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D94882E-FBB0-0B93-F345-C43BB6A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2025/3/9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B6C8D0-3692-15F5-4B1E-356291D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195DDE-1AC2-3C42-2BB6-4CD055229433}"/>
              </a:ext>
            </a:extLst>
          </p:cNvPr>
          <p:cNvSpPr txBox="1"/>
          <p:nvPr/>
        </p:nvSpPr>
        <p:spPr>
          <a:xfrm>
            <a:off x="520995" y="365125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タスク管理（土地台帳作成）　</a:t>
            </a:r>
            <a:r>
              <a:rPr kumimoji="1" lang="ja-JP" altLang="en-US" b="1" dirty="0"/>
              <a:t>仕入原価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9A9679-395B-5AE6-BE67-61EB4BE932C4}"/>
              </a:ext>
            </a:extLst>
          </p:cNvPr>
          <p:cNvSpPr txBox="1"/>
          <p:nvPr/>
        </p:nvSpPr>
        <p:spPr>
          <a:xfrm>
            <a:off x="5870943" y="1353919"/>
            <a:ext cx="137440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rgbClr val="FF0000"/>
                </a:solidFill>
                <a:highlight>
                  <a:srgbClr val="00FF00"/>
                </a:highlight>
              </a:rPr>
              <a:t>※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は、入力必修項目です。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仕入決済完了後、仕入決済（実）を入力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/>
              <a:t>仕入原価に誤りが無いか、確認</a:t>
            </a:r>
            <a:endParaRPr lang="en-US" altLang="ja-JP" sz="12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27B88A1-5CC6-5380-B8F8-4BBC4A1949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193"/>
          <a:stretch/>
        </p:blipFill>
        <p:spPr>
          <a:xfrm>
            <a:off x="7343542" y="381709"/>
            <a:ext cx="4492257" cy="5231912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3A97407-DAFE-2C0A-8774-4DF39DB5AE4A}"/>
              </a:ext>
            </a:extLst>
          </p:cNvPr>
          <p:cNvSpPr/>
          <p:nvPr/>
        </p:nvSpPr>
        <p:spPr>
          <a:xfrm>
            <a:off x="3414713" y="1944687"/>
            <a:ext cx="1971675" cy="1531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91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2025-FC05-E0F1-B787-5ABE56396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85C8D87-80CD-4E99-16AD-B6AF9D07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7"/>
          <a:stretch/>
        </p:blipFill>
        <p:spPr>
          <a:xfrm>
            <a:off x="544736" y="734457"/>
            <a:ext cx="4947765" cy="3842968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D9BD916-EA41-600B-9B10-3ED14A11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20B-B82D-4A8B-9DE4-2B44178E6845}" type="datetime1">
              <a:rPr lang="ja-JP" altLang="en-US" smtClean="0"/>
              <a:t>2025/3/9</a:t>
            </a:fld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2056DA3-A566-EE7E-EC2D-62994EFC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85C4-511C-469E-80A7-7C9A51667D7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C8CD7A-D0D8-77BB-C4CB-938968773D58}"/>
              </a:ext>
            </a:extLst>
          </p:cNvPr>
          <p:cNvSpPr txBox="1"/>
          <p:nvPr/>
        </p:nvSpPr>
        <p:spPr>
          <a:xfrm>
            <a:off x="520995" y="36512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入力例　タスク管理（土地台帳作成）　</a:t>
            </a:r>
            <a:r>
              <a:rPr kumimoji="1" lang="ja-JP" altLang="en-US" b="1" dirty="0"/>
              <a:t>取引台帳入力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F241AB-0FB0-5BF0-1256-F0EDB42E02A8}"/>
              </a:ext>
            </a:extLst>
          </p:cNvPr>
          <p:cNvSpPr txBox="1"/>
          <p:nvPr/>
        </p:nvSpPr>
        <p:spPr>
          <a:xfrm>
            <a:off x="5870943" y="1353919"/>
            <a:ext cx="137440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入力箇所</a:t>
            </a:r>
            <a:endParaRPr kumimoji="1" lang="en-US" altLang="ja-JP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rgbClr val="FF0000"/>
                </a:solidFill>
                <a:highlight>
                  <a:srgbClr val="00FF00"/>
                </a:highlight>
              </a:rPr>
              <a:t>※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は、入力必修項目です。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取引情報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土地情報</a:t>
            </a:r>
            <a:endParaRPr kumimoji="1" lang="en-US" altLang="ja-JP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建物情報</a:t>
            </a:r>
            <a:endParaRPr kumimoji="1" lang="en-US" altLang="ja-JP" sz="1100" dirty="0"/>
          </a:p>
          <a:p>
            <a:r>
              <a:rPr kumimoji="1" lang="ja-JP" altLang="en-US" sz="1100" dirty="0"/>
              <a:t>など入力漏れが無いか、確認する。</a:t>
            </a:r>
            <a:endParaRPr kumimoji="1" lang="en-US" altLang="ja-JP" sz="11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677AC3F-0C6E-403C-9193-1E954C59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193"/>
          <a:stretch/>
        </p:blipFill>
        <p:spPr>
          <a:xfrm>
            <a:off x="7343542" y="381709"/>
            <a:ext cx="4492257" cy="5231912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3D9B636-0357-5E68-CD82-50F733C71419}"/>
              </a:ext>
            </a:extLst>
          </p:cNvPr>
          <p:cNvSpPr/>
          <p:nvPr/>
        </p:nvSpPr>
        <p:spPr>
          <a:xfrm>
            <a:off x="1457325" y="1943100"/>
            <a:ext cx="3957638" cy="538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B93E32-3F7C-CAEA-5CEF-28FB5127B277}"/>
              </a:ext>
            </a:extLst>
          </p:cNvPr>
          <p:cNvSpPr txBox="1"/>
          <p:nvPr/>
        </p:nvSpPr>
        <p:spPr>
          <a:xfrm>
            <a:off x="1069629" y="4392759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～～～～～～～～～～～～～～～～～～～～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BB5906-3599-5F59-63DA-FF4E52704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7" b="34035"/>
          <a:stretch/>
        </p:blipFill>
        <p:spPr>
          <a:xfrm>
            <a:off x="544736" y="4577425"/>
            <a:ext cx="4947765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381</Words>
  <Application>Microsoft Office PowerPoint</Application>
  <PresentationFormat>ワイド画面</PresentationFormat>
  <Paragraphs>64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満和 金森</dc:creator>
  <cp:lastModifiedBy>満和 金森</cp:lastModifiedBy>
  <cp:revision>6</cp:revision>
  <cp:lastPrinted>2025-03-09T09:41:29Z</cp:lastPrinted>
  <dcterms:created xsi:type="dcterms:W3CDTF">2025-03-09T04:16:36Z</dcterms:created>
  <dcterms:modified xsi:type="dcterms:W3CDTF">2025-03-09T09:43:15Z</dcterms:modified>
</cp:coreProperties>
</file>