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>
      <p:cViewPr>
        <p:scale>
          <a:sx n="88" d="100"/>
          <a:sy n="88" d="100"/>
        </p:scale>
        <p:origin x="648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F10C42B-BF7E-851C-DA6D-E3F8951B7E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116BD66-EDDA-297B-A2D8-754DEFFA3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37D0EB3-2957-65EE-8329-84AADC5897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A2225-3613-4229-9D7A-BF2138A232E0}" type="datetimeFigureOut">
              <a:rPr kumimoji="1" lang="ja-JP" altLang="en-US" smtClean="0"/>
              <a:t>2025/3/1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779A6DC-1C2A-CCFB-6948-28E2C61B05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7DEC2F0-6F48-4C1B-CDCE-27BE3F389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B860C-3DED-4952-B8B9-4F8E51FF25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00468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98FB2F6-7D04-F6B8-B72B-C8A3BDC618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5F55378-5B3A-5F5A-5E87-1CFAD5EDCA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9DBDA49-D062-F9C0-2602-A3779867C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A2225-3613-4229-9D7A-BF2138A232E0}" type="datetimeFigureOut">
              <a:rPr kumimoji="1" lang="ja-JP" altLang="en-US" smtClean="0"/>
              <a:t>2025/3/1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BC01FA3-3856-B781-7CA3-690BDA92A8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45E8F9B-6AD5-C83A-9436-A896E1AC1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B860C-3DED-4952-B8B9-4F8E51FF25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23833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8E82049D-EF36-B9BE-1ABD-DAC08F6918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C132517-3504-6431-7B73-ECE9D9AE0B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EA56CE5-3987-B3D7-77D5-7E1F55287B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A2225-3613-4229-9D7A-BF2138A232E0}" type="datetimeFigureOut">
              <a:rPr kumimoji="1" lang="ja-JP" altLang="en-US" smtClean="0"/>
              <a:t>2025/3/1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F1B0742-6EE4-B3B9-E97D-E82FBEF920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290E9BC-53D0-FE3F-696E-BF06101EB2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B860C-3DED-4952-B8B9-4F8E51FF25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1718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4E99D11-87DE-E796-8E13-F13159C83E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926CA9C-5177-A801-0A91-DED9656E00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FC6345C-2DF6-212C-5759-6E71FF75E5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A2225-3613-4229-9D7A-BF2138A232E0}" type="datetimeFigureOut">
              <a:rPr kumimoji="1" lang="ja-JP" altLang="en-US" smtClean="0"/>
              <a:t>2025/3/1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F0B0D43-95C8-7278-2B1C-E7B6D544B3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B6631FF-F65C-2407-1741-E1F11317AE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B860C-3DED-4952-B8B9-4F8E51FF25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19054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3FB461E-E9AF-B158-995B-37A919D20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39F7A88-46DD-DA22-DA46-998C522D5A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644FC7E-A520-952D-5B7B-BC3DEB0174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A2225-3613-4229-9D7A-BF2138A232E0}" type="datetimeFigureOut">
              <a:rPr kumimoji="1" lang="ja-JP" altLang="en-US" smtClean="0"/>
              <a:t>2025/3/1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79ACB49-94D2-D394-1165-1E6A04009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2C3E4-567A-F702-E201-932990B802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B860C-3DED-4952-B8B9-4F8E51FF25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1810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CD7FA37-FA55-7AC6-919F-99498B9EC5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C04E6E9-53C5-3D9A-57F5-2E5B8613CF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0F1AC92-8301-BB26-746B-80BEB30878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694231F-F3D1-2D5E-66AB-8E96B641F5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A2225-3613-4229-9D7A-BF2138A232E0}" type="datetimeFigureOut">
              <a:rPr kumimoji="1" lang="ja-JP" altLang="en-US" smtClean="0"/>
              <a:t>2025/3/1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3EED2D4-EB86-313C-C56A-74BDD86400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9D85040-1A6B-8DCE-8682-93CA4C790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B860C-3DED-4952-B8B9-4F8E51FF25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24449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809947B-C47C-16C2-A6DB-6218D0D770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04B6D8C-CB0A-1F8A-3CFD-B2E4B55B94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D98BAAC-D3BB-E749-55A5-175CA887F2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00C816A6-4390-648A-604F-024C1CD8567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719F6E04-E07C-C8BD-7508-4E4A60698C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E96BBB48-A00F-EE2F-1889-D69469FBFE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A2225-3613-4229-9D7A-BF2138A232E0}" type="datetimeFigureOut">
              <a:rPr kumimoji="1" lang="ja-JP" altLang="en-US" smtClean="0"/>
              <a:t>2025/3/1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889752AB-9A5C-50E1-7B94-A3E5082C44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0CAFC33C-51E5-8ECB-AE56-AD0DB64C73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B860C-3DED-4952-B8B9-4F8E51FF25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1149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33D5B5D-B168-4A83-B69A-BB6C0798EE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1DE8DAD-D6F4-2881-FDAC-D85D1B44B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A2225-3613-4229-9D7A-BF2138A232E0}" type="datetimeFigureOut">
              <a:rPr kumimoji="1" lang="ja-JP" altLang="en-US" smtClean="0"/>
              <a:t>2025/3/1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890FCF3B-0D0B-D290-FD36-BB259F0DF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FF051419-22C3-721D-8DE8-F3B1DF1F0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B860C-3DED-4952-B8B9-4F8E51FF25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64485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831097C9-6336-5B62-20F0-19024212D8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A2225-3613-4229-9D7A-BF2138A232E0}" type="datetimeFigureOut">
              <a:rPr kumimoji="1" lang="ja-JP" altLang="en-US" smtClean="0"/>
              <a:t>2025/3/1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7099791D-19C4-2FEA-8ABB-4BF273AED5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C8DA037-29A8-BF7B-34E9-F240593119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B860C-3DED-4952-B8B9-4F8E51FF25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973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CA9B0EA-D186-FAE2-8965-2653A5EE0F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8825E2A-D08D-8469-2277-1515A7E5AB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7D09023-DA25-6602-5A47-C09BDC7FB8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769D1A7-5FF8-2ED4-0C0B-16FBFC7A3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A2225-3613-4229-9D7A-BF2138A232E0}" type="datetimeFigureOut">
              <a:rPr kumimoji="1" lang="ja-JP" altLang="en-US" smtClean="0"/>
              <a:t>2025/3/1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6E665AF-B5E9-468A-C5C8-546E2E712B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A0B6837-682A-5133-B58F-E503295F65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B860C-3DED-4952-B8B9-4F8E51FF25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961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8C3FD05-F62A-A341-8D76-BD0898832A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2C9F8C50-4810-8D46-6832-31379C2F356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05C92D6-F2F1-D5ED-2327-E784407B94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8C44410-910F-CDFC-49BA-4BEFA93853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A2225-3613-4229-9D7A-BF2138A232E0}" type="datetimeFigureOut">
              <a:rPr kumimoji="1" lang="ja-JP" altLang="en-US" smtClean="0"/>
              <a:t>2025/3/1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7506893-1A7B-C33A-DA99-9B4C1BB67B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D164EF7-199C-04DA-C481-ED0B999E76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B860C-3DED-4952-B8B9-4F8E51FF25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78431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D3B3BC0-69CB-B524-4B48-39837ECC5E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44E4238-38BF-B7D9-9DA3-E1D41C7812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ED59E2B-67D6-9B48-1B05-79DD80619B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EA2225-3613-4229-9D7A-BF2138A232E0}" type="datetimeFigureOut">
              <a:rPr kumimoji="1" lang="ja-JP" altLang="en-US" smtClean="0"/>
              <a:t>2025/3/1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2BAF304-2E90-FED5-2EF8-D9F689AAF4C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4CE3EF8-6BED-A383-9FC4-2784082F63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2B860C-3DED-4952-B8B9-4F8E51FF25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44910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F6709E4D-1E5F-DD1A-B454-75DA22978D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279" y="910114"/>
            <a:ext cx="6058745" cy="5349986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BA92597B-85F9-3333-CDC3-13BB020707C6}"/>
              </a:ext>
            </a:extLst>
          </p:cNvPr>
          <p:cNvSpPr txBox="1"/>
          <p:nvPr/>
        </p:nvSpPr>
        <p:spPr>
          <a:xfrm>
            <a:off x="457200" y="476250"/>
            <a:ext cx="2723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ダイテック　トップ画面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E0B1CC0D-FE55-2E5E-0672-BEBA6093D4D4}"/>
              </a:ext>
            </a:extLst>
          </p:cNvPr>
          <p:cNvSpPr/>
          <p:nvPr/>
        </p:nvSpPr>
        <p:spPr>
          <a:xfrm>
            <a:off x="1162050" y="1800226"/>
            <a:ext cx="5181600" cy="813332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r>
              <a:rPr kumimoji="1" lang="ja-JP" altLang="en-US" sz="4800" b="1" dirty="0">
                <a:solidFill>
                  <a:schemeClr val="accent1"/>
                </a:solidFill>
              </a:rPr>
              <a:t>①　　②　　③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4743B7CF-A0F8-A232-CDC5-2926DBE04163}"/>
              </a:ext>
            </a:extLst>
          </p:cNvPr>
          <p:cNvSpPr txBox="1"/>
          <p:nvPr/>
        </p:nvSpPr>
        <p:spPr>
          <a:xfrm>
            <a:off x="6924675" y="910114"/>
            <a:ext cx="4857750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ea"/>
              <a:buAutoNum type="circleNumDbPlain"/>
            </a:pPr>
            <a:r>
              <a:rPr kumimoji="1" lang="ja-JP" altLang="en-US" dirty="0">
                <a:solidFill>
                  <a:schemeClr val="accent1"/>
                </a:solidFill>
              </a:rPr>
              <a:t>当月　仕入</a:t>
            </a:r>
            <a:endParaRPr lang="en-US" altLang="ja-JP" dirty="0">
              <a:solidFill>
                <a:schemeClr val="accent1"/>
              </a:solidFill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kumimoji="1" lang="ja-JP" altLang="en-US" sz="1400" dirty="0">
                <a:solidFill>
                  <a:schemeClr val="accent1"/>
                </a:solidFill>
              </a:rPr>
              <a:t>仕入契約の件数（契約予定・決済予定）</a:t>
            </a:r>
            <a:endParaRPr kumimoji="1" lang="en-US" altLang="ja-JP" sz="1400" dirty="0">
              <a:solidFill>
                <a:schemeClr val="accent1"/>
              </a:solidFill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kumimoji="1" lang="ja-JP" altLang="en-US" sz="1400" dirty="0">
                <a:solidFill>
                  <a:schemeClr val="accent1"/>
                </a:solidFill>
              </a:rPr>
              <a:t>仕入決済の件数（契約確定・決済確定）</a:t>
            </a:r>
            <a:endParaRPr lang="en-US" altLang="ja-JP" dirty="0">
              <a:solidFill>
                <a:schemeClr val="accent1"/>
              </a:solidFill>
            </a:endParaRPr>
          </a:p>
          <a:p>
            <a:pPr marL="342900" indent="-342900">
              <a:buFont typeface="+mj-ea"/>
              <a:buAutoNum type="circleNumDbPlain"/>
            </a:pPr>
            <a:r>
              <a:rPr kumimoji="1" lang="ja-JP" altLang="en-US" dirty="0">
                <a:solidFill>
                  <a:schemeClr val="accent1"/>
                </a:solidFill>
              </a:rPr>
              <a:t>当月　販売</a:t>
            </a:r>
            <a:endParaRPr kumimoji="1" lang="en-US" altLang="ja-JP" dirty="0">
              <a:solidFill>
                <a:schemeClr val="accent1"/>
              </a:solidFill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kumimoji="1" lang="ja-JP" altLang="en-US" sz="1400" dirty="0">
                <a:solidFill>
                  <a:schemeClr val="accent1"/>
                </a:solidFill>
              </a:rPr>
              <a:t>販売契約の件数（契約予定・引渡予定）</a:t>
            </a:r>
            <a:endParaRPr kumimoji="1" lang="en-US" altLang="ja-JP" sz="1400" dirty="0">
              <a:solidFill>
                <a:schemeClr val="accent1"/>
              </a:solidFill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kumimoji="1" lang="ja-JP" altLang="en-US" sz="1400" dirty="0">
                <a:solidFill>
                  <a:schemeClr val="accent1"/>
                </a:solidFill>
              </a:rPr>
              <a:t>販売決済の件数（契約確定、引渡確定）</a:t>
            </a:r>
            <a:endParaRPr lang="en-US" altLang="ja-JP" sz="2000" dirty="0">
              <a:solidFill>
                <a:schemeClr val="accent1"/>
              </a:solidFill>
            </a:endParaRPr>
          </a:p>
          <a:p>
            <a:pPr marL="342900" indent="-342900">
              <a:buFont typeface="+mj-ea"/>
              <a:buAutoNum type="circleNumDbPlain"/>
            </a:pPr>
            <a:r>
              <a:rPr kumimoji="1" lang="ja-JP" altLang="en-US" dirty="0">
                <a:solidFill>
                  <a:schemeClr val="accent1"/>
                </a:solidFill>
              </a:rPr>
              <a:t>当月　建築</a:t>
            </a:r>
            <a:endParaRPr kumimoji="1" lang="en-US" altLang="ja-JP" dirty="0">
              <a:solidFill>
                <a:schemeClr val="accent1"/>
              </a:solidFill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kumimoji="1" lang="ja-JP" altLang="en-US" sz="1400" dirty="0">
                <a:solidFill>
                  <a:schemeClr val="accent1"/>
                </a:solidFill>
              </a:rPr>
              <a:t>着工の件数</a:t>
            </a:r>
            <a:br>
              <a:rPr kumimoji="1" lang="en-US" altLang="ja-JP" sz="1200" dirty="0">
                <a:solidFill>
                  <a:schemeClr val="accent1"/>
                </a:solidFill>
              </a:rPr>
            </a:br>
            <a:r>
              <a:rPr kumimoji="1" lang="ja-JP" altLang="en-US" sz="1400" dirty="0">
                <a:solidFill>
                  <a:schemeClr val="accent1"/>
                </a:solidFill>
              </a:rPr>
              <a:t>（全件・売建・建売ごとの着工予定、着工確定）</a:t>
            </a:r>
            <a:endParaRPr kumimoji="1" lang="en-US" altLang="ja-JP" sz="1400" dirty="0">
              <a:solidFill>
                <a:schemeClr val="accent1"/>
              </a:solidFill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kumimoji="1" lang="ja-JP" altLang="en-US" sz="1400" dirty="0">
                <a:solidFill>
                  <a:schemeClr val="accent1"/>
                </a:solidFill>
              </a:rPr>
              <a:t>竣工の件数</a:t>
            </a:r>
            <a:br>
              <a:rPr kumimoji="1" lang="en-US" altLang="ja-JP" sz="1400" dirty="0">
                <a:solidFill>
                  <a:schemeClr val="accent1"/>
                </a:solidFill>
              </a:rPr>
            </a:br>
            <a:r>
              <a:rPr kumimoji="1" lang="ja-JP" altLang="en-US" sz="1400" dirty="0">
                <a:solidFill>
                  <a:schemeClr val="accent1"/>
                </a:solidFill>
              </a:rPr>
              <a:t>（全件・売建・建売ごとの竣工予定、竣工確定）</a:t>
            </a:r>
            <a:endParaRPr lang="en-US" altLang="ja-JP" dirty="0">
              <a:solidFill>
                <a:schemeClr val="accent1"/>
              </a:solidFill>
            </a:endParaRPr>
          </a:p>
          <a:p>
            <a:pPr marL="342900" indent="-342900">
              <a:buFont typeface="+mj-ea"/>
              <a:buAutoNum type="circleNumDbPlain"/>
            </a:pPr>
            <a:r>
              <a:rPr kumimoji="1" lang="ja-JP" altLang="en-US" dirty="0">
                <a:solidFill>
                  <a:schemeClr val="accent6"/>
                </a:solidFill>
              </a:rPr>
              <a:t>翌月　仕入予定</a:t>
            </a:r>
            <a:endParaRPr lang="en-US" altLang="ja-JP" dirty="0">
              <a:solidFill>
                <a:schemeClr val="accent6"/>
              </a:solidFill>
            </a:endParaRPr>
          </a:p>
          <a:p>
            <a:pPr marL="342900" indent="-342900">
              <a:buFont typeface="+mj-ea"/>
              <a:buAutoNum type="circleNumDbPlain"/>
            </a:pPr>
            <a:r>
              <a:rPr kumimoji="1" lang="ja-JP" altLang="en-US" dirty="0">
                <a:solidFill>
                  <a:schemeClr val="accent6"/>
                </a:solidFill>
              </a:rPr>
              <a:t>翌月　販売予定</a:t>
            </a:r>
            <a:endParaRPr lang="en-US" altLang="ja-JP" dirty="0">
              <a:solidFill>
                <a:schemeClr val="accent6"/>
              </a:solidFill>
            </a:endParaRPr>
          </a:p>
          <a:p>
            <a:pPr marL="342900" indent="-342900">
              <a:buFont typeface="+mj-ea"/>
              <a:buAutoNum type="circleNumDbPlain"/>
            </a:pPr>
            <a:r>
              <a:rPr kumimoji="1" lang="ja-JP" altLang="en-US" dirty="0">
                <a:solidFill>
                  <a:schemeClr val="accent6"/>
                </a:solidFill>
              </a:rPr>
              <a:t>翌月　建築予定</a:t>
            </a:r>
            <a:endParaRPr lang="en-US" altLang="ja-JP" dirty="0">
              <a:solidFill>
                <a:schemeClr val="accent6"/>
              </a:solidFill>
            </a:endParaRPr>
          </a:p>
          <a:p>
            <a:pPr marL="342900" indent="-342900">
              <a:buFont typeface="+mj-ea"/>
              <a:buAutoNum type="circleNumDbPlain"/>
            </a:pPr>
            <a:r>
              <a:rPr kumimoji="1" lang="ja-JP" altLang="en-US" dirty="0">
                <a:solidFill>
                  <a:schemeClr val="accent2"/>
                </a:solidFill>
              </a:rPr>
              <a:t>再来月　仕入予定</a:t>
            </a:r>
            <a:endParaRPr lang="en-US" altLang="ja-JP" dirty="0">
              <a:solidFill>
                <a:schemeClr val="accent2"/>
              </a:solidFill>
            </a:endParaRPr>
          </a:p>
          <a:p>
            <a:pPr marL="342900" indent="-342900">
              <a:buFont typeface="+mj-ea"/>
              <a:buAutoNum type="circleNumDbPlain"/>
            </a:pPr>
            <a:r>
              <a:rPr kumimoji="1" lang="ja-JP" altLang="en-US" dirty="0">
                <a:solidFill>
                  <a:schemeClr val="accent2"/>
                </a:solidFill>
              </a:rPr>
              <a:t>再来月　販売予定</a:t>
            </a:r>
            <a:endParaRPr lang="en-US" altLang="ja-JP" dirty="0">
              <a:solidFill>
                <a:schemeClr val="accent2"/>
              </a:solidFill>
            </a:endParaRPr>
          </a:p>
          <a:p>
            <a:pPr marL="342900" indent="-342900">
              <a:buFont typeface="+mj-ea"/>
              <a:buAutoNum type="circleNumDbPlain"/>
            </a:pPr>
            <a:r>
              <a:rPr kumimoji="1" lang="ja-JP" altLang="en-US" dirty="0">
                <a:solidFill>
                  <a:schemeClr val="accent2"/>
                </a:solidFill>
              </a:rPr>
              <a:t>再来月　建築予定</a:t>
            </a:r>
            <a:endParaRPr lang="en-US" altLang="ja-JP" dirty="0">
              <a:solidFill>
                <a:schemeClr val="accent2"/>
              </a:solidFill>
            </a:endParaRPr>
          </a:p>
          <a:p>
            <a:pPr marL="342900" indent="-342900">
              <a:buFont typeface="+mj-ea"/>
              <a:buAutoNum type="circleNumDbPlain"/>
            </a:pPr>
            <a:r>
              <a:rPr kumimoji="1" lang="ja-JP" altLang="en-US" dirty="0">
                <a:solidFill>
                  <a:srgbClr val="FFC000"/>
                </a:solidFill>
              </a:rPr>
              <a:t>前月　仕入</a:t>
            </a:r>
            <a:endParaRPr lang="en-US" altLang="ja-JP" dirty="0">
              <a:solidFill>
                <a:srgbClr val="FFC000"/>
              </a:solidFill>
            </a:endParaRPr>
          </a:p>
          <a:p>
            <a:pPr marL="342900" indent="-342900">
              <a:buFont typeface="+mj-ea"/>
              <a:buAutoNum type="circleNumDbPlain"/>
            </a:pPr>
            <a:r>
              <a:rPr kumimoji="1" lang="ja-JP" altLang="en-US" dirty="0">
                <a:solidFill>
                  <a:srgbClr val="FFC000"/>
                </a:solidFill>
              </a:rPr>
              <a:t>前月　販売</a:t>
            </a:r>
            <a:endParaRPr lang="en-US" altLang="ja-JP" dirty="0">
              <a:solidFill>
                <a:srgbClr val="FFC000"/>
              </a:solidFill>
            </a:endParaRPr>
          </a:p>
          <a:p>
            <a:pPr marL="342900" indent="-342900">
              <a:buFont typeface="+mj-ea"/>
              <a:buAutoNum type="circleNumDbPlain"/>
            </a:pPr>
            <a:r>
              <a:rPr kumimoji="1" lang="ja-JP" altLang="en-US" dirty="0">
                <a:solidFill>
                  <a:srgbClr val="FFC000"/>
                </a:solidFill>
              </a:rPr>
              <a:t>前月　建築</a:t>
            </a:r>
            <a:endParaRPr kumimoji="1" lang="en-US" altLang="ja-JP" dirty="0">
              <a:solidFill>
                <a:srgbClr val="FFC000"/>
              </a:solidFill>
            </a:endParaRPr>
          </a:p>
          <a:p>
            <a:pPr marL="342900" indent="-342900">
              <a:buFont typeface="+mj-ea"/>
              <a:buAutoNum type="circleNumDbPlain"/>
            </a:pPr>
            <a:r>
              <a:rPr kumimoji="1" lang="ja-JP" altLang="en-US" dirty="0">
                <a:solidFill>
                  <a:srgbClr val="7030A0"/>
                </a:solidFill>
              </a:rPr>
              <a:t>マイメニュー</a:t>
            </a:r>
            <a:endParaRPr kumimoji="1" lang="en-US" altLang="ja-JP" dirty="0">
              <a:solidFill>
                <a:srgbClr val="7030A0"/>
              </a:solidFill>
            </a:endParaRPr>
          </a:p>
          <a:p>
            <a:pPr marL="342900" indent="-342900">
              <a:buFont typeface="+mj-ea"/>
              <a:buAutoNum type="circleNumDbPlain"/>
            </a:pPr>
            <a:r>
              <a:rPr kumimoji="1" lang="ja-JP" altLang="en-US" dirty="0">
                <a:solidFill>
                  <a:srgbClr val="7030A0"/>
                </a:solidFill>
              </a:rPr>
              <a:t>自分の承認待ちサマリ</a:t>
            </a:r>
            <a:endParaRPr kumimoji="1" lang="en-US" altLang="ja-JP" dirty="0">
              <a:solidFill>
                <a:srgbClr val="7030A0"/>
              </a:solidFill>
            </a:endParaRPr>
          </a:p>
          <a:p>
            <a:endParaRPr kumimoji="1" lang="ja-JP" altLang="en-US" dirty="0"/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B4419E8D-5098-84A7-0594-BDC6302BA271}"/>
              </a:ext>
            </a:extLst>
          </p:cNvPr>
          <p:cNvSpPr/>
          <p:nvPr/>
        </p:nvSpPr>
        <p:spPr>
          <a:xfrm>
            <a:off x="1162050" y="3580905"/>
            <a:ext cx="5181600" cy="828115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r>
              <a:rPr kumimoji="1" lang="ja-JP" altLang="en-US" sz="4800" b="1" dirty="0"/>
              <a:t>⑦　　⑧　　⑨</a:t>
            </a: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6A002C86-8FB8-BA17-00BA-A6609A39C3AD}"/>
              </a:ext>
            </a:extLst>
          </p:cNvPr>
          <p:cNvSpPr/>
          <p:nvPr/>
        </p:nvSpPr>
        <p:spPr>
          <a:xfrm>
            <a:off x="1162050" y="2675470"/>
            <a:ext cx="5181600" cy="847725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r>
              <a:rPr kumimoji="1" lang="ja-JP" altLang="en-US" sz="4800" b="1" dirty="0">
                <a:solidFill>
                  <a:schemeClr val="accent6"/>
                </a:solidFill>
              </a:rPr>
              <a:t>④　　⑤　　⑥</a:t>
            </a: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139031F6-5F41-738A-E060-A648AFAB5A8E}"/>
              </a:ext>
            </a:extLst>
          </p:cNvPr>
          <p:cNvSpPr/>
          <p:nvPr/>
        </p:nvSpPr>
        <p:spPr>
          <a:xfrm>
            <a:off x="1162050" y="4422813"/>
            <a:ext cx="5181600" cy="847725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r>
              <a:rPr kumimoji="1" lang="ja-JP" altLang="en-US" sz="4800" b="1" dirty="0">
                <a:solidFill>
                  <a:srgbClr val="FFC000"/>
                </a:solidFill>
              </a:rPr>
              <a:t>⑩　　⑪　　⑫</a:t>
            </a: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DD7F153B-F2FE-855C-6811-D70AD09BAF3D}"/>
              </a:ext>
            </a:extLst>
          </p:cNvPr>
          <p:cNvSpPr/>
          <p:nvPr/>
        </p:nvSpPr>
        <p:spPr>
          <a:xfrm>
            <a:off x="1162050" y="5284331"/>
            <a:ext cx="3409950" cy="847725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r>
              <a:rPr kumimoji="1" lang="ja-JP" altLang="en-US" sz="4800" b="1" dirty="0">
                <a:solidFill>
                  <a:srgbClr val="7030A0"/>
                </a:solidFill>
              </a:rPr>
              <a:t>⑬　　⑭</a:t>
            </a:r>
            <a:r>
              <a:rPr kumimoji="1" lang="ja-JP" altLang="en-US" sz="4800" b="1" dirty="0">
                <a:solidFill>
                  <a:schemeClr val="accent1"/>
                </a:solidFill>
              </a:rPr>
              <a:t>　　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C2384D04-EFBF-5D15-82DF-023D9EF844E9}"/>
              </a:ext>
            </a:extLst>
          </p:cNvPr>
          <p:cNvSpPr txBox="1"/>
          <p:nvPr/>
        </p:nvSpPr>
        <p:spPr>
          <a:xfrm>
            <a:off x="3470999" y="476250"/>
            <a:ext cx="82638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>
                <a:highlight>
                  <a:srgbClr val="FFFF00"/>
                </a:highlight>
              </a:rPr>
              <a:t>トップ画面を</a:t>
            </a:r>
            <a:r>
              <a:rPr kumimoji="1" lang="ja-JP" altLang="en-US" b="1" dirty="0">
                <a:solidFill>
                  <a:srgbClr val="FF0000"/>
                </a:solidFill>
                <a:highlight>
                  <a:srgbClr val="FFFF00"/>
                </a:highlight>
              </a:rPr>
              <a:t>自分用に設定</a:t>
            </a:r>
            <a:r>
              <a:rPr kumimoji="1" lang="ja-JP" altLang="en-US" dirty="0">
                <a:highlight>
                  <a:srgbClr val="FFFF00"/>
                </a:highlight>
              </a:rPr>
              <a:t>することで、物件状況の把握がしやすくなります。</a:t>
            </a:r>
          </a:p>
        </p:txBody>
      </p:sp>
    </p:spTree>
    <p:extLst>
      <p:ext uri="{BB962C8B-B14F-4D97-AF65-F5344CB8AC3E}">
        <p14:creationId xmlns:p14="http://schemas.microsoft.com/office/powerpoint/2010/main" val="5084073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682AB6-0916-4E7B-1995-56DB752BB3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09C9977C-1E68-CB6E-7B3E-98C39D3B9285}"/>
              </a:ext>
            </a:extLst>
          </p:cNvPr>
          <p:cNvSpPr txBox="1"/>
          <p:nvPr/>
        </p:nvSpPr>
        <p:spPr>
          <a:xfrm>
            <a:off x="457200" y="476250"/>
            <a:ext cx="45704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トップ画面から物件情報を確認してみよう</a:t>
            </a:r>
            <a:endParaRPr kumimoji="1" lang="en-US" altLang="ja-JP" dirty="0"/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A096E866-653F-A04A-629A-F9F04E3FAE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991" y="1399832"/>
            <a:ext cx="6744641" cy="4915586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D06F1547-98F0-88EE-B3E7-A0A899DA9E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8580" y="476250"/>
            <a:ext cx="5582429" cy="2762636"/>
          </a:xfrm>
          <a:prstGeom prst="rect">
            <a:avLst/>
          </a:prstGeom>
          <a:ln w="38100">
            <a:solidFill>
              <a:schemeClr val="accent4"/>
            </a:solidFill>
          </a:ln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C2BE6E2-B0FF-0193-BEDD-BFA84A44A5A7}"/>
              </a:ext>
            </a:extLst>
          </p:cNvPr>
          <p:cNvSpPr/>
          <p:nvPr/>
        </p:nvSpPr>
        <p:spPr>
          <a:xfrm>
            <a:off x="590991" y="2552700"/>
            <a:ext cx="3447609" cy="1714500"/>
          </a:xfrm>
          <a:prstGeom prst="rect">
            <a:avLst/>
          </a:prstGeom>
          <a:noFill/>
          <a:ln w="57150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4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矢印: 右 10">
            <a:extLst>
              <a:ext uri="{FF2B5EF4-FFF2-40B4-BE49-F238E27FC236}">
                <a16:creationId xmlns:a16="http://schemas.microsoft.com/office/drawing/2014/main" id="{2AECEE5A-3EB9-CFB1-7208-7A735ED01547}"/>
              </a:ext>
            </a:extLst>
          </p:cNvPr>
          <p:cNvSpPr/>
          <p:nvPr/>
        </p:nvSpPr>
        <p:spPr>
          <a:xfrm rot="20146874">
            <a:off x="3932498" y="2005782"/>
            <a:ext cx="2076433" cy="295275"/>
          </a:xfrm>
          <a:prstGeom prst="rightArrow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39ECE8A3-D27E-A87C-4F72-7E9E3E94A46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66635" y="3619115"/>
            <a:ext cx="3934374" cy="2867425"/>
          </a:xfrm>
          <a:prstGeom prst="rect">
            <a:avLst/>
          </a:prstGeom>
          <a:ln w="38100">
            <a:solidFill>
              <a:schemeClr val="accent4"/>
            </a:solidFill>
          </a:ln>
        </p:spPr>
      </p:pic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29514620-2780-C565-B62B-10AB926E4148}"/>
              </a:ext>
            </a:extLst>
          </p:cNvPr>
          <p:cNvSpPr/>
          <p:nvPr/>
        </p:nvSpPr>
        <p:spPr>
          <a:xfrm>
            <a:off x="10877550" y="1438318"/>
            <a:ext cx="449802" cy="257132"/>
          </a:xfrm>
          <a:prstGeom prst="rect">
            <a:avLst/>
          </a:prstGeom>
          <a:noFill/>
          <a:ln w="57150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4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矢印: 右 14">
            <a:extLst>
              <a:ext uri="{FF2B5EF4-FFF2-40B4-BE49-F238E27FC236}">
                <a16:creationId xmlns:a16="http://schemas.microsoft.com/office/drawing/2014/main" id="{86DE1E05-0259-B40C-86D0-A46DCC30AF93}"/>
              </a:ext>
            </a:extLst>
          </p:cNvPr>
          <p:cNvSpPr/>
          <p:nvPr/>
        </p:nvSpPr>
        <p:spPr>
          <a:xfrm rot="7510834">
            <a:off x="9183664" y="2462743"/>
            <a:ext cx="2281648" cy="295275"/>
          </a:xfrm>
          <a:prstGeom prst="rightArrow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289CF1E9-5D99-2E84-527D-880F20CCA736}"/>
              </a:ext>
            </a:extLst>
          </p:cNvPr>
          <p:cNvSpPr txBox="1"/>
          <p:nvPr/>
        </p:nvSpPr>
        <p:spPr>
          <a:xfrm>
            <a:off x="8203646" y="2368034"/>
            <a:ext cx="3185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 dirty="0"/>
              <a:t>物件毎の詳細を確認できます</a:t>
            </a:r>
          </a:p>
        </p:txBody>
      </p:sp>
    </p:spTree>
    <p:extLst>
      <p:ext uri="{BB962C8B-B14F-4D97-AF65-F5344CB8AC3E}">
        <p14:creationId xmlns:p14="http://schemas.microsoft.com/office/powerpoint/2010/main" val="3660414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25B749-B6D5-6E01-C15D-BCDA6DBD2D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図 12">
            <a:extLst>
              <a:ext uri="{FF2B5EF4-FFF2-40B4-BE49-F238E27FC236}">
                <a16:creationId xmlns:a16="http://schemas.microsoft.com/office/drawing/2014/main" id="{733AE80C-D767-37C8-0C25-1083415196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7017" y="1419761"/>
            <a:ext cx="6744641" cy="4915586"/>
          </a:xfrm>
          <a:prstGeom prst="rect">
            <a:avLst/>
          </a:prstGeom>
          <a:ln w="38100">
            <a:solidFill>
              <a:schemeClr val="accent4"/>
            </a:solidFill>
          </a:ln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1170169-F678-DCCB-B4CD-328537AE256C}"/>
              </a:ext>
            </a:extLst>
          </p:cNvPr>
          <p:cNvSpPr txBox="1"/>
          <p:nvPr/>
        </p:nvSpPr>
        <p:spPr>
          <a:xfrm>
            <a:off x="7973415" y="1037839"/>
            <a:ext cx="3400425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検索条件に担当者名や、店舗を設定しておくと</a:t>
            </a:r>
            <a:endParaRPr kumimoji="1" lang="en-US" altLang="ja-JP" dirty="0"/>
          </a:p>
          <a:p>
            <a:r>
              <a:rPr kumimoji="1" lang="en-US" altLang="ja-JP" dirty="0"/>
              <a:t>【</a:t>
            </a:r>
            <a:r>
              <a:rPr kumimoji="1" lang="ja-JP" altLang="en-US" dirty="0"/>
              <a:t>自店舗の物件のみ</a:t>
            </a:r>
            <a:r>
              <a:rPr kumimoji="1" lang="en-US" altLang="ja-JP" dirty="0"/>
              <a:t>】</a:t>
            </a:r>
          </a:p>
          <a:p>
            <a:r>
              <a:rPr kumimoji="1" lang="en-US" altLang="ja-JP" dirty="0"/>
              <a:t>【</a:t>
            </a:r>
            <a:r>
              <a:rPr kumimoji="1" lang="ja-JP" altLang="en-US" dirty="0"/>
              <a:t>自分の担当物件のみ</a:t>
            </a:r>
            <a:r>
              <a:rPr kumimoji="1" lang="en-US" altLang="ja-JP" dirty="0"/>
              <a:t>】</a:t>
            </a:r>
          </a:p>
          <a:p>
            <a:r>
              <a:rPr kumimoji="1" lang="ja-JP" altLang="en-US" dirty="0"/>
              <a:t>表示させることが可能です。</a:t>
            </a:r>
            <a:endParaRPr kumimoji="1" lang="en-US" altLang="ja-JP" dirty="0"/>
          </a:p>
          <a:p>
            <a:endParaRPr lang="en-US" altLang="ja-JP" dirty="0"/>
          </a:p>
          <a:p>
            <a:r>
              <a:rPr kumimoji="1" lang="ja-JP" altLang="en-US" dirty="0"/>
              <a:t>検索条件は、</a:t>
            </a:r>
            <a:endParaRPr kumimoji="1" lang="en-US" altLang="ja-JP" dirty="0"/>
          </a:p>
          <a:p>
            <a:endParaRPr kumimoji="1" lang="en-US" altLang="ja-JP" dirty="0"/>
          </a:p>
          <a:p>
            <a:endParaRPr lang="en-US" altLang="ja-JP" dirty="0"/>
          </a:p>
          <a:p>
            <a:endParaRPr kumimoji="1" lang="en-US" altLang="ja-JP" dirty="0"/>
          </a:p>
          <a:p>
            <a:endParaRPr lang="en-US" altLang="ja-JP" dirty="0"/>
          </a:p>
          <a:p>
            <a:endParaRPr kumimoji="1" lang="en-US" altLang="ja-JP" dirty="0"/>
          </a:p>
          <a:p>
            <a:endParaRPr lang="en-US" altLang="ja-JP" dirty="0"/>
          </a:p>
          <a:p>
            <a:endParaRPr kumimoji="1" lang="en-US" altLang="ja-JP" dirty="0"/>
          </a:p>
          <a:p>
            <a:endParaRPr lang="en-US" altLang="ja-JP" dirty="0"/>
          </a:p>
          <a:p>
            <a:r>
              <a:rPr kumimoji="1" lang="ja-JP" altLang="en-US" dirty="0"/>
              <a:t>こちらから設定が可能です。</a:t>
            </a:r>
            <a:endParaRPr kumimoji="1" lang="en-US" altLang="ja-JP" dirty="0"/>
          </a:p>
          <a:p>
            <a:r>
              <a:rPr kumimoji="1" lang="ja-JP" altLang="en-US" dirty="0">
                <a:solidFill>
                  <a:srgbClr val="FF0000"/>
                </a:solidFill>
              </a:rPr>
              <a:t>設定した内容は、</a:t>
            </a:r>
            <a:endParaRPr kumimoji="1" lang="en-US" altLang="ja-JP" dirty="0">
              <a:solidFill>
                <a:srgbClr val="FF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ja-JP" altLang="en-US" dirty="0">
                <a:solidFill>
                  <a:srgbClr val="FF0000"/>
                </a:solidFill>
              </a:rPr>
              <a:t>保存される</a:t>
            </a:r>
            <a:endParaRPr lang="en-US" altLang="ja-JP" dirty="0">
              <a:solidFill>
                <a:srgbClr val="FF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ja-JP" altLang="en-US" dirty="0">
                <a:solidFill>
                  <a:srgbClr val="FF0000"/>
                </a:solidFill>
              </a:rPr>
              <a:t>トップ画面の件数表示に影響する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0DAD0A7-F0CC-DF4D-AEBE-D266703C0299}"/>
              </a:ext>
            </a:extLst>
          </p:cNvPr>
          <p:cNvSpPr/>
          <p:nvPr/>
        </p:nvSpPr>
        <p:spPr>
          <a:xfrm>
            <a:off x="1023257" y="2896522"/>
            <a:ext cx="6448425" cy="1200150"/>
          </a:xfrm>
          <a:prstGeom prst="rect">
            <a:avLst/>
          </a:prstGeom>
          <a:noFill/>
          <a:ln w="76200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4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30EFF0B9-477E-9205-B257-FB195D0A6103}"/>
              </a:ext>
            </a:extLst>
          </p:cNvPr>
          <p:cNvGrpSpPr/>
          <p:nvPr/>
        </p:nvGrpSpPr>
        <p:grpSpPr>
          <a:xfrm>
            <a:off x="9002114" y="3114675"/>
            <a:ext cx="1343026" cy="1857376"/>
            <a:chOff x="9130206" y="2566944"/>
            <a:chExt cx="1343026" cy="1857376"/>
          </a:xfrm>
        </p:grpSpPr>
        <p:pic>
          <p:nvPicPr>
            <p:cNvPr id="7" name="図 6">
              <a:extLst>
                <a:ext uri="{FF2B5EF4-FFF2-40B4-BE49-F238E27FC236}">
                  <a16:creationId xmlns:a16="http://schemas.microsoft.com/office/drawing/2014/main" id="{72EC30EB-8C6D-8A7C-2AAF-E797F70CF2D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 l="84720" t="20694" r="1007" b="52222"/>
            <a:stretch/>
          </p:blipFill>
          <p:spPr>
            <a:xfrm>
              <a:off x="9130207" y="2566944"/>
              <a:ext cx="1343025" cy="1857376"/>
            </a:xfrm>
            <a:prstGeom prst="rect">
              <a:avLst/>
            </a:prstGeom>
          </p:spPr>
        </p:pic>
        <p:sp>
          <p:nvSpPr>
            <p:cNvPr id="8" name="正方形/長方形 7">
              <a:extLst>
                <a:ext uri="{FF2B5EF4-FFF2-40B4-BE49-F238E27FC236}">
                  <a16:creationId xmlns:a16="http://schemas.microsoft.com/office/drawing/2014/main" id="{9A985D3D-959F-A447-68BE-2F85BFCE57DD}"/>
                </a:ext>
              </a:extLst>
            </p:cNvPr>
            <p:cNvSpPr/>
            <p:nvPr/>
          </p:nvSpPr>
          <p:spPr>
            <a:xfrm>
              <a:off x="9130206" y="3329823"/>
              <a:ext cx="1343025" cy="299202"/>
            </a:xfrm>
            <a:prstGeom prst="rect">
              <a:avLst/>
            </a:prstGeom>
            <a:noFill/>
            <a:ln w="76200" cap="flat" cmpd="sng" algn="ctr">
              <a:solidFill>
                <a:schemeClr val="accent4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accent4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2FCEE882-A166-0100-2A9C-6FDD88E7B989}"/>
              </a:ext>
            </a:extLst>
          </p:cNvPr>
          <p:cNvSpPr txBox="1"/>
          <p:nvPr/>
        </p:nvSpPr>
        <p:spPr>
          <a:xfrm>
            <a:off x="505517" y="714673"/>
            <a:ext cx="52629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物件情報を自分用に設定してみよう</a:t>
            </a:r>
            <a:endParaRPr kumimoji="1" lang="en-US" altLang="ja-JP" dirty="0"/>
          </a:p>
          <a:p>
            <a:r>
              <a:rPr kumimoji="1" lang="ja-JP" altLang="en-US" dirty="0"/>
              <a:t>①～⑫　仕入・販売・建築　設定方法は同じです</a:t>
            </a:r>
          </a:p>
        </p:txBody>
      </p:sp>
    </p:spTree>
    <p:extLst>
      <p:ext uri="{BB962C8B-B14F-4D97-AF65-F5344CB8AC3E}">
        <p14:creationId xmlns:p14="http://schemas.microsoft.com/office/powerpoint/2010/main" val="14853315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248</Words>
  <Application>Microsoft Office PowerPoint</Application>
  <PresentationFormat>ワイド画面</PresentationFormat>
  <Paragraphs>49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7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満和 金森</dc:creator>
  <cp:lastModifiedBy>満和 金森</cp:lastModifiedBy>
  <cp:revision>1</cp:revision>
  <dcterms:created xsi:type="dcterms:W3CDTF">2025-03-01T12:21:42Z</dcterms:created>
  <dcterms:modified xsi:type="dcterms:W3CDTF">2025-03-01T12:51:58Z</dcterms:modified>
</cp:coreProperties>
</file>