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A3F34CEB-4F03-4CB9-8C17-142D56A33D4B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1665898C-A14A-4346-9DF8-98BFE2D39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425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550BA4-B7DC-C2DE-5546-928873438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61E84A-7A2B-5AAA-4C16-2D4A12C69E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6BE5F7-7F1A-86F8-06A4-B11ED603C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3896-EB29-4ECA-BE77-A158DA894A03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11A58D-8C12-EC49-974F-29F4C66A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98F1B0-0902-2E1D-19BD-DFD012739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28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D0C385-DE00-30D9-9BC0-D8353FCA8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8C5B40D-3E76-A63F-0D25-10B99A09A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1D8A63-E8CD-7B39-0A2B-62E0AC62F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F40D1C-BD2E-5665-65D6-6E293D755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9BBC7-02F5-4369-8A06-153768FAB46B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E926B7-73AE-6B6A-C45D-82D8E179F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99CD97-401E-D168-5B30-557CA082A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91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3034B5-507D-7AAB-EB4C-8620CC307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D8663B-38EF-AD9E-FB22-CCC97D079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E65B3F-88F8-E88B-B6C0-CEF9A6C9E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9270-CB09-48C0-B53E-55266ED4C3C9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D66CBD-445A-B39A-E29A-F228DF14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83E5FA-175A-A034-B359-FAAD8F98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99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89DBBE-C687-08D4-EFDB-DCC4B9FFE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633FED5-C61F-BF31-0DB4-756DD348B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E51F1D-0DB8-7EBB-A9F6-FFCE4CB2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74B6-899B-4079-8603-3173FF534721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29A362-A470-4E15-DF23-C8871144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9D56D0-F0EF-4D50-51C2-5F8F4B50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72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450703-A8B6-D924-142D-0AF31650A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129871-DA5A-238F-B61D-15BAA1B74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234A1-1CD5-4D3B-8A86-D2C2F5936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8CCA-E593-49F2-8B6B-FDD29D2115BB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990E89-3A16-A4E8-5332-0FEBECAE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FD3CDA-9EB3-6B60-F97E-B62180870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60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5C101-E835-8384-6645-27048BE4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EDD3F0-1FF8-3F97-2B65-4962FB6BE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DA0528-A50B-D5C9-67A9-1FAC0D00D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9604-0209-48AA-8389-EFC10907377B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7163A8-83DD-6D31-4571-5C66DC12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94DE3D-6D7A-5570-19BA-F30106D5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414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B3BB9-F745-C5DB-4B23-EC569C9BF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F7E7A2-14F9-6AE8-B5B8-49AF2BD0F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920DCC-D8B0-DBF1-6A4F-0170952A8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C86C40-3964-A814-E2FB-B5A147BF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E175-721E-465A-879E-45116CDD1DBF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522DDE-B31F-AE61-BBD7-8CE3DDBFB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A6A91A-CE5D-BCFC-7D92-727107127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66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E2696B-BB86-CC71-1EC5-69E08A762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641750-1578-7347-7A16-00093D987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2A5750-8740-A4CD-6B6A-C34C1BDE5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70E298B-7DA7-5F66-7EE1-47B549C01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9FFF8D0-07BF-B309-83EA-31551B258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CB6C13-650A-C22B-B23C-F5A2257A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D1895-A501-458B-9DC1-0D32F0CB3EC1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E83EBAF-06E3-7228-EE70-B182CF48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241717-03D3-461A-355F-F20A5715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99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231FE7-C9F7-8A6A-6148-0BD86C897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4B7F53-C555-8846-2520-5795E47B2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67A48-FEED-429F-972A-F69C2E6058D9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6CFF617-C50B-D5F7-BEFD-5703127DD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52402-543C-43D5-D995-7BAC5DDF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02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5C7E770-CD53-2335-F873-C1F0AEAD43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29949" y="169713"/>
            <a:ext cx="1005337" cy="365125"/>
          </a:xfrm>
        </p:spPr>
        <p:txBody>
          <a:bodyPr/>
          <a:lstStyle/>
          <a:p>
            <a:fld id="{717E8255-0A6D-43A7-93FB-DF1CEABD69AA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B6227AA-D0F1-FF5B-DC9D-FAE0F980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078A79-1A0D-5D8E-23A4-E36E1744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2087" y="6356349"/>
            <a:ext cx="2743200" cy="365125"/>
          </a:xfrm>
        </p:spPr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1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5C7E770-CD53-2335-F873-C1F0AEAD4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8BB5-D9AF-4CE7-8C97-AFBE9724BC4E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B6227AA-D0F1-FF5B-DC9D-FAE0F980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078A79-1A0D-5D8E-23A4-E36E1744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21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A8F4FC-B5AF-9030-583E-D76A7C52A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CCBF63-29E0-F8FC-4476-4D1F4576B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F6CC512-D043-D3A0-8DEC-AF077E5FB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F9B48B-C93C-5696-B6AC-4525E0768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209AA-B221-4F3A-B684-A7CB6AFFBA85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098CA3-75BE-4402-4BE9-8246422A5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E909BE-08E9-B0E6-F399-0ED44702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89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70CCDCA-FF2F-5AC9-05C0-DCD616F0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F33EF9-D2B8-2492-BA23-5766E93C4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3FD831-7837-BF74-C483-7080CFE1C2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87DB0-59AA-4052-A237-D40DA954AA4A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B7C362-6ABB-F11D-F2B2-D9A645CB4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AEABA2-3B5A-1C54-2773-01AAB7B3B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78AAE-B5BA-4999-8191-148EDBECD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01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6D1ADE-5583-81E4-C16D-69C82146B745}"/>
              </a:ext>
            </a:extLst>
          </p:cNvPr>
          <p:cNvSpPr txBox="1"/>
          <p:nvPr/>
        </p:nvSpPr>
        <p:spPr>
          <a:xfrm>
            <a:off x="603831" y="470693"/>
            <a:ext cx="8921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ea typeface="メイリオ" panose="020B0604030504040204" pitchFamily="50" charset="-128"/>
                <a:cs typeface="Nirmala Text" panose="020B0502040204020203" pitchFamily="34" charset="0"/>
              </a:rPr>
              <a:t>ダイテック　全般フロー（仕入から建築 </a:t>
            </a:r>
            <a:r>
              <a:rPr kumimoji="1" lang="en-US" altLang="ja-JP" sz="2400" dirty="0">
                <a:ea typeface="メイリオ" panose="020B0604030504040204" pitchFamily="50" charset="-128"/>
                <a:cs typeface="Nirmala Text" panose="020B0502040204020203" pitchFamily="34" charset="0"/>
              </a:rPr>
              <a:t>[</a:t>
            </a:r>
            <a:r>
              <a:rPr kumimoji="1" lang="ja-JP" altLang="en-US" sz="2400" dirty="0">
                <a:ea typeface="メイリオ" panose="020B0604030504040204" pitchFamily="50" charset="-128"/>
                <a:cs typeface="Nirmala Text" panose="020B0502040204020203" pitchFamily="34" charset="0"/>
              </a:rPr>
              <a:t>請負、リフォーム</a:t>
            </a:r>
            <a:r>
              <a:rPr kumimoji="1" lang="en-US" altLang="ja-JP" sz="2400" dirty="0">
                <a:ea typeface="メイリオ" panose="020B0604030504040204" pitchFamily="50" charset="-128"/>
                <a:cs typeface="Nirmala Text" panose="020B0502040204020203" pitchFamily="34" charset="0"/>
              </a:rPr>
              <a:t>] </a:t>
            </a:r>
            <a:r>
              <a:rPr kumimoji="1" lang="ja-JP" altLang="en-US" sz="2400" dirty="0">
                <a:ea typeface="メイリオ" panose="020B0604030504040204" pitchFamily="50" charset="-128"/>
                <a:cs typeface="Nirmala Text" panose="020B0502040204020203" pitchFamily="34" charset="0"/>
              </a:rPr>
              <a:t>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3A34EC-5900-28E2-626F-FCB0D218B83C}"/>
              </a:ext>
            </a:extLst>
          </p:cNvPr>
          <p:cNvSpPr/>
          <p:nvPr/>
        </p:nvSpPr>
        <p:spPr>
          <a:xfrm>
            <a:off x="1051283" y="1286370"/>
            <a:ext cx="1560576" cy="43132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仕入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21C10DF-720A-73EB-129F-3C32F0BFC49B}"/>
              </a:ext>
            </a:extLst>
          </p:cNvPr>
          <p:cNvSpPr/>
          <p:nvPr/>
        </p:nvSpPr>
        <p:spPr>
          <a:xfrm>
            <a:off x="1051283" y="1934849"/>
            <a:ext cx="1560576" cy="431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売主様　契約の内諾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CF3F08-FAF2-A4BE-9016-90D35FD75FE3}"/>
              </a:ext>
            </a:extLst>
          </p:cNvPr>
          <p:cNvSpPr/>
          <p:nvPr/>
        </p:nvSpPr>
        <p:spPr>
          <a:xfrm>
            <a:off x="1051283" y="2583329"/>
            <a:ext cx="1560576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①</a:t>
            </a:r>
            <a:r>
              <a:rPr kumimoji="1" lang="en-US" altLang="ja-JP" sz="11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-1</a:t>
            </a:r>
            <a:r>
              <a:rPr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 </a:t>
            </a: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事業計画　作成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1982E3-9F31-1187-2EF1-C60E74878D9A}"/>
              </a:ext>
            </a:extLst>
          </p:cNvPr>
          <p:cNvSpPr/>
          <p:nvPr/>
        </p:nvSpPr>
        <p:spPr>
          <a:xfrm>
            <a:off x="1051283" y="3880289"/>
            <a:ext cx="1560576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仕入契約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土地台帳　入力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2DCD1B7-B944-4863-6D88-C9F6E335AECE}"/>
              </a:ext>
            </a:extLst>
          </p:cNvPr>
          <p:cNvSpPr/>
          <p:nvPr/>
        </p:nvSpPr>
        <p:spPr>
          <a:xfrm>
            <a:off x="1051283" y="4531890"/>
            <a:ext cx="1560576" cy="427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①</a:t>
            </a:r>
            <a:r>
              <a:rPr kumimoji="1" lang="en-US" altLang="ja-JP" sz="11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-3</a:t>
            </a:r>
            <a:r>
              <a:rPr kumimoji="1" lang="en-US" altLang="ja-JP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 </a:t>
            </a: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仕入決済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決済情報登録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4B312D5-027C-1866-4306-08CF7850BC3A}"/>
              </a:ext>
            </a:extLst>
          </p:cNvPr>
          <p:cNvSpPr/>
          <p:nvPr/>
        </p:nvSpPr>
        <p:spPr>
          <a:xfrm>
            <a:off x="1051283" y="3231809"/>
            <a:ext cx="1560576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事業計画　承認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B0885FB-1D7B-72F9-51BB-BFA417C59701}"/>
              </a:ext>
            </a:extLst>
          </p:cNvPr>
          <p:cNvSpPr/>
          <p:nvPr/>
        </p:nvSpPr>
        <p:spPr>
          <a:xfrm>
            <a:off x="5451071" y="1286370"/>
            <a:ext cx="6149340" cy="1728287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　台帳　自動作成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11BABA-2C43-6D9C-CD14-5051DA4E2577}"/>
              </a:ext>
            </a:extLst>
          </p:cNvPr>
          <p:cNvSpPr/>
          <p:nvPr/>
        </p:nvSpPr>
        <p:spPr>
          <a:xfrm>
            <a:off x="6781523" y="1499233"/>
            <a:ext cx="1560576" cy="43132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分譲（土地）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土地台帳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8BCBCEE-FFB2-C95B-1B8E-B9792D943E2B}"/>
              </a:ext>
            </a:extLst>
          </p:cNvPr>
          <p:cNvSpPr/>
          <p:nvPr/>
        </p:nvSpPr>
        <p:spPr>
          <a:xfrm>
            <a:off x="3343379" y="1934850"/>
            <a:ext cx="1560576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建売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7D27480-839E-E7A8-7378-33BBC40F830D}"/>
              </a:ext>
            </a:extLst>
          </p:cNvPr>
          <p:cNvSpPr/>
          <p:nvPr/>
        </p:nvSpPr>
        <p:spPr>
          <a:xfrm>
            <a:off x="3343379" y="3224719"/>
            <a:ext cx="1560576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売建、建築のみ、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リフォーム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6EABCBA-7486-363A-1F3E-85B483356136}"/>
              </a:ext>
            </a:extLst>
          </p:cNvPr>
          <p:cNvSpPr/>
          <p:nvPr/>
        </p:nvSpPr>
        <p:spPr>
          <a:xfrm>
            <a:off x="3343379" y="4505161"/>
            <a:ext cx="1560576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土地のみ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B27160F-14EE-82CF-141F-1CC267D4373A}"/>
              </a:ext>
            </a:extLst>
          </p:cNvPr>
          <p:cNvSpPr/>
          <p:nvPr/>
        </p:nvSpPr>
        <p:spPr>
          <a:xfrm>
            <a:off x="6781523" y="1944277"/>
            <a:ext cx="1560576" cy="431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分譲（建物）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区画割土地台帳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D0540E4-F37D-A4B2-4F28-0FE747286085}"/>
              </a:ext>
            </a:extLst>
          </p:cNvPr>
          <p:cNvSpPr/>
          <p:nvPr/>
        </p:nvSpPr>
        <p:spPr>
          <a:xfrm>
            <a:off x="8342099" y="1944277"/>
            <a:ext cx="1560576" cy="431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分譲（建物）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建物計画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4F47D9D-168A-67A9-6DBA-271AF9476FCA}"/>
              </a:ext>
            </a:extLst>
          </p:cNvPr>
          <p:cNvSpPr/>
          <p:nvPr/>
        </p:nvSpPr>
        <p:spPr>
          <a:xfrm>
            <a:off x="9853907" y="1944277"/>
            <a:ext cx="1560576" cy="431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分譲（建物）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実行予算作成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B03004E-D2CC-D06D-196A-E58E8E5D589C}"/>
              </a:ext>
            </a:extLst>
          </p:cNvPr>
          <p:cNvSpPr/>
          <p:nvPr/>
        </p:nvSpPr>
        <p:spPr>
          <a:xfrm>
            <a:off x="6781523" y="2371813"/>
            <a:ext cx="1560576" cy="431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分譲（販売）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商品情報登録台帳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1B08219-4F2E-2810-90F6-383E5753624C}"/>
              </a:ext>
            </a:extLst>
          </p:cNvPr>
          <p:cNvSpPr/>
          <p:nvPr/>
        </p:nvSpPr>
        <p:spPr>
          <a:xfrm>
            <a:off x="8342099" y="2372804"/>
            <a:ext cx="1560576" cy="431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分譲（販売）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販売台帳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9B646BE-AB35-F8CD-D124-1A88EE723181}"/>
              </a:ext>
            </a:extLst>
          </p:cNvPr>
          <p:cNvSpPr/>
          <p:nvPr/>
        </p:nvSpPr>
        <p:spPr>
          <a:xfrm>
            <a:off x="5451071" y="3227520"/>
            <a:ext cx="6149340" cy="1748137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　</a:t>
            </a:r>
            <a:r>
              <a:rPr kumimoji="1" lang="ja-JP" altLang="en-US" sz="1100" b="1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台帳　自動作成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C7356C0-54CA-0EC7-09E9-379082B4F522}"/>
              </a:ext>
            </a:extLst>
          </p:cNvPr>
          <p:cNvSpPr/>
          <p:nvPr/>
        </p:nvSpPr>
        <p:spPr>
          <a:xfrm>
            <a:off x="6781523" y="3656047"/>
            <a:ext cx="1560576" cy="43132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分譲（土地）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土地台帳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089C1FB-9BA8-DD4B-AC5D-02C6F4EFF56D}"/>
              </a:ext>
            </a:extLst>
          </p:cNvPr>
          <p:cNvSpPr/>
          <p:nvPr/>
        </p:nvSpPr>
        <p:spPr>
          <a:xfrm>
            <a:off x="6781523" y="4095953"/>
            <a:ext cx="1560576" cy="431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分譲（販売）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商品情報登録台帳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70FD06C-8955-E0FC-D9EA-611CAE0DAED4}"/>
              </a:ext>
            </a:extLst>
          </p:cNvPr>
          <p:cNvSpPr/>
          <p:nvPr/>
        </p:nvSpPr>
        <p:spPr>
          <a:xfrm>
            <a:off x="8342099" y="4095953"/>
            <a:ext cx="1560576" cy="431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分譲（販売）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販売台帳</a:t>
            </a:r>
          </a:p>
        </p:txBody>
      </p:sp>
      <p:cxnSp>
        <p:nvCxnSpPr>
          <p:cNvPr id="40" name="コネクタ: カギ線 39">
            <a:extLst>
              <a:ext uri="{FF2B5EF4-FFF2-40B4-BE49-F238E27FC236}">
                <a16:creationId xmlns:a16="http://schemas.microsoft.com/office/drawing/2014/main" id="{3C2B4307-80B8-D6BA-3F85-87766559B6AF}"/>
              </a:ext>
            </a:extLst>
          </p:cNvPr>
          <p:cNvCxnSpPr>
            <a:cxnSpLocks/>
            <a:stCxn id="8" idx="3"/>
            <a:endCxn id="12" idx="1"/>
          </p:cNvCxnSpPr>
          <p:nvPr/>
        </p:nvCxnSpPr>
        <p:spPr>
          <a:xfrm flipV="1">
            <a:off x="2611859" y="2150514"/>
            <a:ext cx="731520" cy="1296959"/>
          </a:xfrm>
          <a:prstGeom prst="bent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FA5429CD-FA37-681C-1D2F-3AC3DAB1CE30}"/>
              </a:ext>
            </a:extLst>
          </p:cNvPr>
          <p:cNvCxnSpPr>
            <a:cxnSpLocks/>
            <a:stCxn id="8" idx="3"/>
            <a:endCxn id="14" idx="1"/>
          </p:cNvCxnSpPr>
          <p:nvPr/>
        </p:nvCxnSpPr>
        <p:spPr>
          <a:xfrm>
            <a:off x="2611859" y="3447473"/>
            <a:ext cx="731520" cy="1273352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0A90A6A2-7AC4-5770-766F-3F04E6A8AB31}"/>
              </a:ext>
            </a:extLst>
          </p:cNvPr>
          <p:cNvCxnSpPr>
            <a:cxnSpLocks/>
            <a:stCxn id="8" idx="3"/>
            <a:endCxn id="13" idx="1"/>
          </p:cNvCxnSpPr>
          <p:nvPr/>
        </p:nvCxnSpPr>
        <p:spPr>
          <a:xfrm flipV="1">
            <a:off x="2611859" y="3440383"/>
            <a:ext cx="731520" cy="7090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77ACEC45-B4D0-E4A2-2EB8-3B29852B2254}"/>
              </a:ext>
            </a:extLst>
          </p:cNvPr>
          <p:cNvCxnSpPr>
            <a:cxnSpLocks/>
            <a:stCxn id="12" idx="3"/>
            <a:endCxn id="9" idx="1"/>
          </p:cNvCxnSpPr>
          <p:nvPr/>
        </p:nvCxnSpPr>
        <p:spPr>
          <a:xfrm>
            <a:off x="4903955" y="2150514"/>
            <a:ext cx="547116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コネクタ: カギ線 59">
            <a:extLst>
              <a:ext uri="{FF2B5EF4-FFF2-40B4-BE49-F238E27FC236}">
                <a16:creationId xmlns:a16="http://schemas.microsoft.com/office/drawing/2014/main" id="{9650B75C-71E6-D66F-63AA-892091CBAF8C}"/>
              </a:ext>
            </a:extLst>
          </p:cNvPr>
          <p:cNvCxnSpPr>
            <a:cxnSpLocks/>
            <a:stCxn id="13" idx="3"/>
            <a:endCxn id="29" idx="1"/>
          </p:cNvCxnSpPr>
          <p:nvPr/>
        </p:nvCxnSpPr>
        <p:spPr>
          <a:xfrm>
            <a:off x="4903955" y="3440383"/>
            <a:ext cx="547116" cy="661206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コネクタ: カギ線 62">
            <a:extLst>
              <a:ext uri="{FF2B5EF4-FFF2-40B4-BE49-F238E27FC236}">
                <a16:creationId xmlns:a16="http://schemas.microsoft.com/office/drawing/2014/main" id="{A5920A94-166E-BE1E-0A30-FFAC5D12A1D8}"/>
              </a:ext>
            </a:extLst>
          </p:cNvPr>
          <p:cNvCxnSpPr>
            <a:cxnSpLocks/>
            <a:stCxn id="14" idx="3"/>
            <a:endCxn id="29" idx="1"/>
          </p:cNvCxnSpPr>
          <p:nvPr/>
        </p:nvCxnSpPr>
        <p:spPr>
          <a:xfrm flipV="1">
            <a:off x="4903955" y="4101589"/>
            <a:ext cx="547116" cy="619236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1A896FCA-EDBD-34A2-440B-EE71B81E5B4A}"/>
              </a:ext>
            </a:extLst>
          </p:cNvPr>
          <p:cNvSpPr/>
          <p:nvPr/>
        </p:nvSpPr>
        <p:spPr>
          <a:xfrm>
            <a:off x="5451071" y="4975657"/>
            <a:ext cx="6149340" cy="6291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 事業計画変更（売建⇒建売、売建⇒土地のみ）の場合、</a:t>
            </a:r>
            <a:endParaRPr kumimoji="1"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事業計画　第二版作成</a:t>
            </a:r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495F4673-CCE2-B6C8-3245-2B1C933AE966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>
            <a:off x="1831571" y="1717697"/>
            <a:ext cx="0" cy="2171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AF07F834-4054-0777-AF99-4E1F16183B24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831571" y="2366177"/>
            <a:ext cx="0" cy="2171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A1652773-3601-FFD7-921A-397FFA0D210D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1831571" y="3014657"/>
            <a:ext cx="0" cy="2171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矢印コネクタ 85">
            <a:extLst>
              <a:ext uri="{FF2B5EF4-FFF2-40B4-BE49-F238E27FC236}">
                <a16:creationId xmlns:a16="http://schemas.microsoft.com/office/drawing/2014/main" id="{2D59D0FB-EA62-CA4A-B9AF-B9AF4FC30D14}"/>
              </a:ext>
            </a:extLst>
          </p:cNvPr>
          <p:cNvCxnSpPr>
            <a:cxnSpLocks/>
            <a:stCxn id="8" idx="2"/>
            <a:endCxn id="6" idx="0"/>
          </p:cNvCxnSpPr>
          <p:nvPr/>
        </p:nvCxnSpPr>
        <p:spPr>
          <a:xfrm>
            <a:off x="1831571" y="3663137"/>
            <a:ext cx="0" cy="2171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F416DC43-8457-63CD-5A56-DC9CE5D126F7}"/>
              </a:ext>
            </a:extLst>
          </p:cNvPr>
          <p:cNvSpPr/>
          <p:nvPr/>
        </p:nvSpPr>
        <p:spPr>
          <a:xfrm>
            <a:off x="1058141" y="5173489"/>
            <a:ext cx="1560576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取引台帳　入力</a:t>
            </a:r>
          </a:p>
        </p:txBody>
      </p: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2E9E19D3-ACA6-B668-ED0F-E19F647A14D2}"/>
              </a:ext>
            </a:extLst>
          </p:cNvPr>
          <p:cNvCxnSpPr>
            <a:cxnSpLocks/>
            <a:stCxn id="7" idx="2"/>
            <a:endCxn id="96" idx="0"/>
          </p:cNvCxnSpPr>
          <p:nvPr/>
        </p:nvCxnSpPr>
        <p:spPr>
          <a:xfrm>
            <a:off x="1831571" y="4959887"/>
            <a:ext cx="6858" cy="2136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矢印コネクタ 88">
            <a:extLst>
              <a:ext uri="{FF2B5EF4-FFF2-40B4-BE49-F238E27FC236}">
                <a16:creationId xmlns:a16="http://schemas.microsoft.com/office/drawing/2014/main" id="{7A286902-6E2D-CE5A-C569-1E7CA5D36882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1831571" y="4311617"/>
            <a:ext cx="0" cy="2202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F3CE660-0377-706C-4D7C-EF2EF40DDC87}"/>
              </a:ext>
            </a:extLst>
          </p:cNvPr>
          <p:cNvSpPr txBox="1"/>
          <p:nvPr/>
        </p:nvSpPr>
        <p:spPr>
          <a:xfrm>
            <a:off x="8932821" y="1692584"/>
            <a:ext cx="2310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建売の分譲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(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建物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)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は技術部担当</a:t>
            </a:r>
          </a:p>
        </p:txBody>
      </p:sp>
      <p:pic>
        <p:nvPicPr>
          <p:cNvPr id="20" name="pic">
            <a:extLst>
              <a:ext uri="{FF2B5EF4-FFF2-40B4-BE49-F238E27FC236}">
                <a16:creationId xmlns:a16="http://schemas.microsoft.com/office/drawing/2014/main" id="{69880896-54A8-B8FF-2D81-EEEC6D2BB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9287" y="2548993"/>
            <a:ext cx="270000" cy="250000"/>
          </a:xfrm>
          <a:prstGeom prst="rect">
            <a:avLst/>
          </a:prstGeom>
        </p:spPr>
      </p:pic>
      <p:pic>
        <p:nvPicPr>
          <p:cNvPr id="22" name="pic">
            <a:extLst>
              <a:ext uri="{FF2B5EF4-FFF2-40B4-BE49-F238E27FC236}">
                <a16:creationId xmlns:a16="http://schemas.microsoft.com/office/drawing/2014/main" id="{A45DEFD3-3EC5-3A61-2EFB-5BFBD5EBCE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6948" y="3834149"/>
            <a:ext cx="270000" cy="250000"/>
          </a:xfrm>
          <a:prstGeom prst="rect">
            <a:avLst/>
          </a:prstGeom>
        </p:spPr>
      </p:pic>
      <p:pic>
        <p:nvPicPr>
          <p:cNvPr id="23" name="pic">
            <a:extLst>
              <a:ext uri="{FF2B5EF4-FFF2-40B4-BE49-F238E27FC236}">
                <a16:creationId xmlns:a16="http://schemas.microsoft.com/office/drawing/2014/main" id="{C6E41B58-44C1-E6C4-9813-DA2F17621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9287" y="4482629"/>
            <a:ext cx="270000" cy="250000"/>
          </a:xfrm>
          <a:prstGeom prst="rect">
            <a:avLst/>
          </a:prstGeom>
        </p:spPr>
      </p:pic>
      <p:pic>
        <p:nvPicPr>
          <p:cNvPr id="24" name="pic">
            <a:extLst>
              <a:ext uri="{FF2B5EF4-FFF2-40B4-BE49-F238E27FC236}">
                <a16:creationId xmlns:a16="http://schemas.microsoft.com/office/drawing/2014/main" id="{97C2CA27-B8AE-9948-8A55-E5DB8EF81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6948" y="5119305"/>
            <a:ext cx="270000" cy="250000"/>
          </a:xfrm>
          <a:prstGeom prst="rect">
            <a:avLst/>
          </a:prstGeom>
        </p:spPr>
      </p:pic>
      <p:pic>
        <p:nvPicPr>
          <p:cNvPr id="25" name="pic">
            <a:extLst>
              <a:ext uri="{FF2B5EF4-FFF2-40B4-BE49-F238E27FC236}">
                <a16:creationId xmlns:a16="http://schemas.microsoft.com/office/drawing/2014/main" id="{53474A94-A584-18DF-1B9A-724C4A087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60415" y="5264153"/>
            <a:ext cx="270000" cy="250000"/>
          </a:xfrm>
          <a:prstGeom prst="rect">
            <a:avLst/>
          </a:prstGeom>
        </p:spPr>
      </p:pic>
      <p:pic>
        <p:nvPicPr>
          <p:cNvPr id="26" name="pic">
            <a:extLst>
              <a:ext uri="{FF2B5EF4-FFF2-40B4-BE49-F238E27FC236}">
                <a16:creationId xmlns:a16="http://schemas.microsoft.com/office/drawing/2014/main" id="{543C7FBD-3254-E78A-41D2-2ABFC8C8F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11590" y="1694277"/>
            <a:ext cx="270000" cy="250000"/>
          </a:xfrm>
          <a:prstGeom prst="rect">
            <a:avLst/>
          </a:prstGeom>
        </p:spPr>
      </p:pic>
      <p:sp>
        <p:nvSpPr>
          <p:cNvPr id="27" name="日付プレースホルダー 26">
            <a:extLst>
              <a:ext uri="{FF2B5EF4-FFF2-40B4-BE49-F238E27FC236}">
                <a16:creationId xmlns:a16="http://schemas.microsoft.com/office/drawing/2014/main" id="{BB6FE04F-DCEF-1D89-BFF4-D51B525D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122BF-8DCC-479A-AC38-59F469B7F7EB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28" name="スライド番号プレースホルダー 27">
            <a:extLst>
              <a:ext uri="{FF2B5EF4-FFF2-40B4-BE49-F238E27FC236}">
                <a16:creationId xmlns:a16="http://schemas.microsoft.com/office/drawing/2014/main" id="{C3FECAFE-A06F-5F66-4111-FCC86ABEA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31" name="pic">
            <a:extLst>
              <a:ext uri="{FF2B5EF4-FFF2-40B4-BE49-F238E27FC236}">
                <a16:creationId xmlns:a16="http://schemas.microsoft.com/office/drawing/2014/main" id="{EA9F1A95-554B-EA35-BF6D-DB0BBC9377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6948" y="3185669"/>
            <a:ext cx="270000" cy="250000"/>
          </a:xfrm>
          <a:prstGeom prst="rect">
            <a:avLst/>
          </a:prstGeom>
        </p:spPr>
      </p:pic>
      <p:pic>
        <p:nvPicPr>
          <p:cNvPr id="32" name="pic">
            <a:extLst>
              <a:ext uri="{FF2B5EF4-FFF2-40B4-BE49-F238E27FC236}">
                <a16:creationId xmlns:a16="http://schemas.microsoft.com/office/drawing/2014/main" id="{3CDC3E41-99D8-7014-9CED-A9506A14E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49252" y="1775255"/>
            <a:ext cx="270000" cy="250000"/>
          </a:xfrm>
          <a:prstGeom prst="rect">
            <a:avLst/>
          </a:prstGeom>
        </p:spPr>
      </p:pic>
      <p:pic>
        <p:nvPicPr>
          <p:cNvPr id="33" name="pic">
            <a:extLst>
              <a:ext uri="{FF2B5EF4-FFF2-40B4-BE49-F238E27FC236}">
                <a16:creationId xmlns:a16="http://schemas.microsoft.com/office/drawing/2014/main" id="{E5FBECAD-4763-D6F3-6ECD-08A3594C19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49252" y="3726589"/>
            <a:ext cx="270000" cy="250000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EB09AAB-0E11-B03E-54C9-513B59E40E28}"/>
              </a:ext>
            </a:extLst>
          </p:cNvPr>
          <p:cNvSpPr txBox="1"/>
          <p:nvPr/>
        </p:nvSpPr>
        <p:spPr>
          <a:xfrm>
            <a:off x="1058141" y="6059906"/>
            <a:ext cx="600363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契約予定日、決済予定日に変更があった場合は、</a:t>
            </a:r>
            <a:r>
              <a:rPr kumimoji="1" lang="ja-JP" altLang="en-US" sz="1400" b="1" dirty="0"/>
              <a:t>変更日を入力</a:t>
            </a:r>
            <a:r>
              <a:rPr kumimoji="1" lang="ja-JP" altLang="en-US" sz="1400" dirty="0"/>
              <a:t>する。</a:t>
            </a:r>
            <a:endParaRPr kumimoji="1" lang="en-US" altLang="ja-JP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残金決済が完了したら</a:t>
            </a:r>
            <a:r>
              <a:rPr kumimoji="1" lang="ja-JP" altLang="en-US" sz="1400" b="1" dirty="0"/>
              <a:t>決済日の入力</a:t>
            </a:r>
            <a:r>
              <a:rPr kumimoji="1" lang="ja-JP" altLang="en-US" sz="1400" dirty="0"/>
              <a:t>を行う。</a:t>
            </a:r>
          </a:p>
        </p:txBody>
      </p:sp>
    </p:spTree>
    <p:extLst>
      <p:ext uri="{BB962C8B-B14F-4D97-AF65-F5344CB8AC3E}">
        <p14:creationId xmlns:p14="http://schemas.microsoft.com/office/powerpoint/2010/main" val="171394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E76A3-E14A-E72A-2A2E-FD7210CDD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96F71CE-8713-98C4-F8B2-0063BF20C186}"/>
              </a:ext>
            </a:extLst>
          </p:cNvPr>
          <p:cNvSpPr txBox="1"/>
          <p:nvPr/>
        </p:nvSpPr>
        <p:spPr>
          <a:xfrm>
            <a:off x="603831" y="470693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ea typeface="メイリオ" panose="020B0604030504040204" pitchFamily="50" charset="-128"/>
                <a:cs typeface="Nirmala Text" panose="020B0502040204020203" pitchFamily="34" charset="0"/>
              </a:rPr>
              <a:t>ダイテック　全般フロー（販売）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3FAC44-8F12-899A-B79B-3875146166FA}"/>
              </a:ext>
            </a:extLst>
          </p:cNvPr>
          <p:cNvSpPr/>
          <p:nvPr/>
        </p:nvSpPr>
        <p:spPr>
          <a:xfrm>
            <a:off x="1275294" y="1744750"/>
            <a:ext cx="1560576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④</a:t>
            </a:r>
            <a:r>
              <a:rPr kumimoji="1" lang="en-US" altLang="ja-JP" sz="12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-1</a:t>
            </a: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建売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C035428-3B83-44F4-9D12-B41F1668CC9A}"/>
              </a:ext>
            </a:extLst>
          </p:cNvPr>
          <p:cNvSpPr/>
          <p:nvPr/>
        </p:nvSpPr>
        <p:spPr>
          <a:xfrm>
            <a:off x="1275294" y="5901228"/>
            <a:ext cx="1560576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④</a:t>
            </a: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　売建、建築のみ、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リフォーム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5D9FA6F-596F-EA5E-1E19-73610AFE0287}"/>
              </a:ext>
            </a:extLst>
          </p:cNvPr>
          <p:cNvSpPr/>
          <p:nvPr/>
        </p:nvSpPr>
        <p:spPr>
          <a:xfrm>
            <a:off x="1273775" y="3838833"/>
            <a:ext cx="1560576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④</a:t>
            </a:r>
            <a:r>
              <a:rPr kumimoji="1" lang="en-US" altLang="ja-JP" sz="1100" b="1" dirty="0">
                <a:ea typeface="メイリオ" panose="020B0604030504040204" pitchFamily="50" charset="-128"/>
                <a:cs typeface="Nirmala Text" panose="020B0502040204020203" pitchFamily="34" charset="0"/>
              </a:rPr>
              <a:t>-1</a:t>
            </a: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土地のみ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C37874C-BB06-CA5B-6FA2-53B9BBDC4F0B}"/>
              </a:ext>
            </a:extLst>
          </p:cNvPr>
          <p:cNvSpPr/>
          <p:nvPr/>
        </p:nvSpPr>
        <p:spPr>
          <a:xfrm>
            <a:off x="4583614" y="3637007"/>
            <a:ext cx="1743754" cy="82179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分譲（建物）</a:t>
            </a:r>
            <a:endParaRPr kumimoji="1" lang="en-US" altLang="ja-JP" sz="1100" b="1" dirty="0">
              <a:solidFill>
                <a:schemeClr val="tx1"/>
              </a:solidFill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区画割土地台帳</a:t>
            </a:r>
            <a:r>
              <a:rPr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 </a:t>
            </a: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作成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建物計画　作成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実行予算　作成</a:t>
            </a:r>
          </a:p>
        </p:txBody>
      </p: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2D32B2B1-CB8A-C70F-D6A6-E17D6C690188}"/>
              </a:ext>
            </a:extLst>
          </p:cNvPr>
          <p:cNvCxnSpPr>
            <a:cxnSpLocks/>
            <a:stCxn id="16" idx="3"/>
            <a:endCxn id="36" idx="1"/>
          </p:cNvCxnSpPr>
          <p:nvPr/>
        </p:nvCxnSpPr>
        <p:spPr>
          <a:xfrm>
            <a:off x="6327368" y="4047904"/>
            <a:ext cx="278510" cy="177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650CC24-FA11-E0C2-ABDD-8AF29FF9D964}"/>
              </a:ext>
            </a:extLst>
          </p:cNvPr>
          <p:cNvSpPr/>
          <p:nvPr/>
        </p:nvSpPr>
        <p:spPr>
          <a:xfrm>
            <a:off x="6605878" y="1632536"/>
            <a:ext cx="1560576" cy="431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（建売）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売買契約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DC2FA66-EAC9-FBF7-CB1B-9FE8D3E9ED90}"/>
              </a:ext>
            </a:extLst>
          </p:cNvPr>
          <p:cNvSpPr/>
          <p:nvPr/>
        </p:nvSpPr>
        <p:spPr>
          <a:xfrm>
            <a:off x="6605878" y="3121277"/>
            <a:ext cx="1560576" cy="431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ea typeface="メイリオ" panose="020B0604030504040204" pitchFamily="50" charset="-128"/>
                <a:cs typeface="Nirmala Text" panose="020B0502040204020203" pitchFamily="34" charset="0"/>
              </a:rPr>
              <a:t>（条件付・条件無し土地）</a:t>
            </a:r>
            <a:endParaRPr kumimoji="1" lang="en-US" altLang="ja-JP" sz="9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土地売買契約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B5F5B57-06F0-57F3-907E-C560CA7A993F}"/>
              </a:ext>
            </a:extLst>
          </p:cNvPr>
          <p:cNvSpPr/>
          <p:nvPr/>
        </p:nvSpPr>
        <p:spPr>
          <a:xfrm>
            <a:off x="6605878" y="3834013"/>
            <a:ext cx="1560576" cy="431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（売建、請負のみ）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建築工事請負契約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E3CA1CA-5081-AD93-2A28-9B8CBC84D236}"/>
              </a:ext>
            </a:extLst>
          </p:cNvPr>
          <p:cNvSpPr/>
          <p:nvPr/>
        </p:nvSpPr>
        <p:spPr>
          <a:xfrm>
            <a:off x="6605878" y="5828850"/>
            <a:ext cx="1560576" cy="431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ﾘﾌｫｰﾑ工事請負契約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5ABAC33A-C63C-614B-B6BA-2FFB4BEAE587}"/>
              </a:ext>
            </a:extLst>
          </p:cNvPr>
          <p:cNvSpPr/>
          <p:nvPr/>
        </p:nvSpPr>
        <p:spPr>
          <a:xfrm>
            <a:off x="3346476" y="1744750"/>
            <a:ext cx="430258" cy="46020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契　約　意　思　確　認</a:t>
            </a: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92AAC5B-1437-9A19-CBC3-D13B8C66701D}"/>
              </a:ext>
            </a:extLst>
          </p:cNvPr>
          <p:cNvSpPr/>
          <p:nvPr/>
        </p:nvSpPr>
        <p:spPr>
          <a:xfrm>
            <a:off x="7703960" y="2408541"/>
            <a:ext cx="1560576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契約台帳作成・入力</a:t>
            </a:r>
          </a:p>
        </p:txBody>
      </p: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19E935DD-9A23-C6B0-E52B-ED74988DB685}"/>
              </a:ext>
            </a:extLst>
          </p:cNvPr>
          <p:cNvCxnSpPr>
            <a:cxnSpLocks/>
            <a:stCxn id="79" idx="3"/>
            <a:endCxn id="16" idx="1"/>
          </p:cNvCxnSpPr>
          <p:nvPr/>
        </p:nvCxnSpPr>
        <p:spPr>
          <a:xfrm>
            <a:off x="3776734" y="4045788"/>
            <a:ext cx="806880" cy="211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D5CD625D-CF78-29D0-049A-2608A48D1E8E}"/>
              </a:ext>
            </a:extLst>
          </p:cNvPr>
          <p:cNvSpPr/>
          <p:nvPr/>
        </p:nvSpPr>
        <p:spPr>
          <a:xfrm>
            <a:off x="10213816" y="2408541"/>
            <a:ext cx="1150340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決済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9D67B66A-A0A3-B35C-392D-8F6202CD08E6}"/>
              </a:ext>
            </a:extLst>
          </p:cNvPr>
          <p:cNvSpPr/>
          <p:nvPr/>
        </p:nvSpPr>
        <p:spPr>
          <a:xfrm>
            <a:off x="10213816" y="3796026"/>
            <a:ext cx="1150340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取引台帳入力</a:t>
            </a:r>
          </a:p>
        </p:txBody>
      </p: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EC557D83-DF6E-2CC8-EBCA-F81A7934779C}"/>
              </a:ext>
            </a:extLst>
          </p:cNvPr>
          <p:cNvSpPr/>
          <p:nvPr/>
        </p:nvSpPr>
        <p:spPr>
          <a:xfrm>
            <a:off x="8782747" y="3830124"/>
            <a:ext cx="481789" cy="43132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発注</a:t>
            </a:r>
          </a:p>
        </p:txBody>
      </p:sp>
      <p:cxnSp>
        <p:nvCxnSpPr>
          <p:cNvPr id="168" name="コネクタ: カギ線 167">
            <a:extLst>
              <a:ext uri="{FF2B5EF4-FFF2-40B4-BE49-F238E27FC236}">
                <a16:creationId xmlns:a16="http://schemas.microsoft.com/office/drawing/2014/main" id="{FCCF4418-5E94-0701-68DB-B10ACE6BA297}"/>
              </a:ext>
            </a:extLst>
          </p:cNvPr>
          <p:cNvCxnSpPr>
            <a:cxnSpLocks/>
            <a:stCxn id="26" idx="2"/>
            <a:endCxn id="116" idx="1"/>
          </p:cNvCxnSpPr>
          <p:nvPr/>
        </p:nvCxnSpPr>
        <p:spPr>
          <a:xfrm rot="16200000" flipH="1">
            <a:off x="7264893" y="2185137"/>
            <a:ext cx="560341" cy="317794"/>
          </a:xfrm>
          <a:prstGeom prst="bentConnector2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コネクタ: カギ線 170">
            <a:extLst>
              <a:ext uri="{FF2B5EF4-FFF2-40B4-BE49-F238E27FC236}">
                <a16:creationId xmlns:a16="http://schemas.microsoft.com/office/drawing/2014/main" id="{CC9E1F8D-148E-A4C8-D33A-37BD4198E22E}"/>
              </a:ext>
            </a:extLst>
          </p:cNvPr>
          <p:cNvCxnSpPr>
            <a:cxnSpLocks/>
            <a:stCxn id="33" idx="0"/>
            <a:endCxn id="116" idx="1"/>
          </p:cNvCxnSpPr>
          <p:nvPr/>
        </p:nvCxnSpPr>
        <p:spPr>
          <a:xfrm rot="5400000" flipH="1" flipV="1">
            <a:off x="7296527" y="2713844"/>
            <a:ext cx="497072" cy="317794"/>
          </a:xfrm>
          <a:prstGeom prst="bentConnector2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矢印コネクタ 173">
            <a:extLst>
              <a:ext uri="{FF2B5EF4-FFF2-40B4-BE49-F238E27FC236}">
                <a16:creationId xmlns:a16="http://schemas.microsoft.com/office/drawing/2014/main" id="{C3988493-0112-261B-3097-2F8F672FB7EF}"/>
              </a:ext>
            </a:extLst>
          </p:cNvPr>
          <p:cNvCxnSpPr>
            <a:cxnSpLocks/>
            <a:stCxn id="116" idx="3"/>
            <a:endCxn id="144" idx="1"/>
          </p:cNvCxnSpPr>
          <p:nvPr/>
        </p:nvCxnSpPr>
        <p:spPr>
          <a:xfrm>
            <a:off x="9264536" y="2624205"/>
            <a:ext cx="94928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0DAE0A15-43ED-F217-48A7-08C00D86477C}"/>
              </a:ext>
            </a:extLst>
          </p:cNvPr>
          <p:cNvSpPr/>
          <p:nvPr/>
        </p:nvSpPr>
        <p:spPr>
          <a:xfrm>
            <a:off x="7714181" y="4820379"/>
            <a:ext cx="1560576" cy="431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契約台帳作成・入力</a:t>
            </a:r>
          </a:p>
        </p:txBody>
      </p:sp>
      <p:sp>
        <p:nvSpPr>
          <p:cNvPr id="218" name="正方形/長方形 217">
            <a:extLst>
              <a:ext uri="{FF2B5EF4-FFF2-40B4-BE49-F238E27FC236}">
                <a16:creationId xmlns:a16="http://schemas.microsoft.com/office/drawing/2014/main" id="{EBCF112B-EB56-0804-E231-FE3733F77050}"/>
              </a:ext>
            </a:extLst>
          </p:cNvPr>
          <p:cNvSpPr/>
          <p:nvPr/>
        </p:nvSpPr>
        <p:spPr>
          <a:xfrm>
            <a:off x="10213816" y="4820379"/>
            <a:ext cx="1150340" cy="4313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決済</a:t>
            </a:r>
          </a:p>
        </p:txBody>
      </p:sp>
      <p:cxnSp>
        <p:nvCxnSpPr>
          <p:cNvPr id="219" name="コネクタ: カギ線 218">
            <a:extLst>
              <a:ext uri="{FF2B5EF4-FFF2-40B4-BE49-F238E27FC236}">
                <a16:creationId xmlns:a16="http://schemas.microsoft.com/office/drawing/2014/main" id="{A3C88A7B-655E-8AB2-027B-399C9AF28442}"/>
              </a:ext>
            </a:extLst>
          </p:cNvPr>
          <p:cNvCxnSpPr>
            <a:cxnSpLocks/>
            <a:stCxn id="36" idx="2"/>
            <a:endCxn id="217" idx="1"/>
          </p:cNvCxnSpPr>
          <p:nvPr/>
        </p:nvCxnSpPr>
        <p:spPr>
          <a:xfrm rot="16200000" flipH="1">
            <a:off x="7164822" y="4486684"/>
            <a:ext cx="770702" cy="328015"/>
          </a:xfrm>
          <a:prstGeom prst="bentConnector2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コネクタ: カギ線 219">
            <a:extLst>
              <a:ext uri="{FF2B5EF4-FFF2-40B4-BE49-F238E27FC236}">
                <a16:creationId xmlns:a16="http://schemas.microsoft.com/office/drawing/2014/main" id="{D5AF6547-A711-F2B4-C620-E21521FE7024}"/>
              </a:ext>
            </a:extLst>
          </p:cNvPr>
          <p:cNvCxnSpPr>
            <a:cxnSpLocks/>
            <a:stCxn id="37" idx="0"/>
            <a:endCxn id="217" idx="1"/>
          </p:cNvCxnSpPr>
          <p:nvPr/>
        </p:nvCxnSpPr>
        <p:spPr>
          <a:xfrm rot="5400000" flipH="1" flipV="1">
            <a:off x="7153770" y="5268440"/>
            <a:ext cx="792807" cy="328015"/>
          </a:xfrm>
          <a:prstGeom prst="bentConnector2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直線矢印コネクタ 220">
            <a:extLst>
              <a:ext uri="{FF2B5EF4-FFF2-40B4-BE49-F238E27FC236}">
                <a16:creationId xmlns:a16="http://schemas.microsoft.com/office/drawing/2014/main" id="{EE53ABDF-16F5-FB87-A6F2-FC30D4FB691F}"/>
              </a:ext>
            </a:extLst>
          </p:cNvPr>
          <p:cNvCxnSpPr>
            <a:cxnSpLocks/>
            <a:stCxn id="217" idx="3"/>
            <a:endCxn id="218" idx="1"/>
          </p:cNvCxnSpPr>
          <p:nvPr/>
        </p:nvCxnSpPr>
        <p:spPr>
          <a:xfrm>
            <a:off x="9274757" y="5036043"/>
            <a:ext cx="939059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422C94F8-E4EB-610D-3303-666849EAEBC8}"/>
              </a:ext>
            </a:extLst>
          </p:cNvPr>
          <p:cNvSpPr/>
          <p:nvPr/>
        </p:nvSpPr>
        <p:spPr>
          <a:xfrm>
            <a:off x="4583615" y="5742202"/>
            <a:ext cx="1743754" cy="6046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分譲（建物）</a:t>
            </a:r>
            <a:endParaRPr kumimoji="1" lang="en-US" altLang="ja-JP" sz="1100" b="1" dirty="0">
              <a:solidFill>
                <a:schemeClr val="tx1"/>
              </a:solidFill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建物計画　作成</a:t>
            </a:r>
            <a:endParaRPr kumimoji="1" lang="en-US" altLang="ja-JP" sz="1100" dirty="0">
              <a:ea typeface="メイリオ" panose="020B0604030504040204" pitchFamily="50" charset="-128"/>
              <a:cs typeface="Nirmala Tex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実行予算　作成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CBC48C55-AB5F-8490-15EA-66A8E5E87CF9}"/>
              </a:ext>
            </a:extLst>
          </p:cNvPr>
          <p:cNvSpPr/>
          <p:nvPr/>
        </p:nvSpPr>
        <p:spPr>
          <a:xfrm>
            <a:off x="8782746" y="5828850"/>
            <a:ext cx="481789" cy="43132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ea typeface="メイリオ" panose="020B0604030504040204" pitchFamily="50" charset="-128"/>
                <a:cs typeface="Nirmala Text" panose="020B0502040204020203" pitchFamily="34" charset="0"/>
              </a:rPr>
              <a:t>発注</a:t>
            </a:r>
          </a:p>
        </p:txBody>
      </p:sp>
      <p:cxnSp>
        <p:nvCxnSpPr>
          <p:cNvPr id="332" name="コネクタ: カギ線 331">
            <a:extLst>
              <a:ext uri="{FF2B5EF4-FFF2-40B4-BE49-F238E27FC236}">
                <a16:creationId xmlns:a16="http://schemas.microsoft.com/office/drawing/2014/main" id="{0898B12D-8CBA-F446-F18B-737981130CDE}"/>
              </a:ext>
            </a:extLst>
          </p:cNvPr>
          <p:cNvCxnSpPr>
            <a:cxnSpLocks/>
            <a:stCxn id="79" idx="3"/>
            <a:endCxn id="271" idx="1"/>
          </p:cNvCxnSpPr>
          <p:nvPr/>
        </p:nvCxnSpPr>
        <p:spPr>
          <a:xfrm>
            <a:off x="3776734" y="4045788"/>
            <a:ext cx="806881" cy="1998726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コネクタ: カギ線 359">
            <a:extLst>
              <a:ext uri="{FF2B5EF4-FFF2-40B4-BE49-F238E27FC236}">
                <a16:creationId xmlns:a16="http://schemas.microsoft.com/office/drawing/2014/main" id="{ACAF7300-A9F2-004D-F841-2651D73A0DF2}"/>
              </a:ext>
            </a:extLst>
          </p:cNvPr>
          <p:cNvCxnSpPr>
            <a:cxnSpLocks/>
            <a:stCxn id="13" idx="3"/>
            <a:endCxn id="79" idx="1"/>
          </p:cNvCxnSpPr>
          <p:nvPr/>
        </p:nvCxnSpPr>
        <p:spPr>
          <a:xfrm flipV="1">
            <a:off x="2835870" y="4045788"/>
            <a:ext cx="510606" cy="207110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77E8F2EF-A39E-FF7A-FDF8-B90FD8B33493}"/>
              </a:ext>
            </a:extLst>
          </p:cNvPr>
          <p:cNvCxnSpPr>
            <a:cxnSpLocks/>
            <a:stCxn id="79" idx="3"/>
            <a:endCxn id="26" idx="1"/>
          </p:cNvCxnSpPr>
          <p:nvPr/>
        </p:nvCxnSpPr>
        <p:spPr>
          <a:xfrm flipV="1">
            <a:off x="3776734" y="1848200"/>
            <a:ext cx="2829144" cy="2197588"/>
          </a:xfrm>
          <a:prstGeom prst="bentConnector3">
            <a:avLst>
              <a:gd name="adj1" fmla="val 14415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コネクタ: カギ線 58">
            <a:extLst>
              <a:ext uri="{FF2B5EF4-FFF2-40B4-BE49-F238E27FC236}">
                <a16:creationId xmlns:a16="http://schemas.microsoft.com/office/drawing/2014/main" id="{0110D648-344F-6910-015E-BD108CC5DC34}"/>
              </a:ext>
            </a:extLst>
          </p:cNvPr>
          <p:cNvCxnSpPr>
            <a:cxnSpLocks/>
            <a:stCxn id="12" idx="3"/>
            <a:endCxn id="79" idx="1"/>
          </p:cNvCxnSpPr>
          <p:nvPr/>
        </p:nvCxnSpPr>
        <p:spPr>
          <a:xfrm>
            <a:off x="2835870" y="1960414"/>
            <a:ext cx="510606" cy="208537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6A605533-B93C-38E4-F636-C881400B588A}"/>
              </a:ext>
            </a:extLst>
          </p:cNvPr>
          <p:cNvCxnSpPr>
            <a:cxnSpLocks/>
            <a:stCxn id="271" idx="3"/>
            <a:endCxn id="37" idx="1"/>
          </p:cNvCxnSpPr>
          <p:nvPr/>
        </p:nvCxnSpPr>
        <p:spPr>
          <a:xfrm>
            <a:off x="6327369" y="6044514"/>
            <a:ext cx="278509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D3CDBD89-9E9C-CC1D-B85E-F79961250979}"/>
              </a:ext>
            </a:extLst>
          </p:cNvPr>
          <p:cNvCxnSpPr>
            <a:cxnSpLocks/>
            <a:stCxn id="36" idx="3"/>
            <a:endCxn id="165" idx="1"/>
          </p:cNvCxnSpPr>
          <p:nvPr/>
        </p:nvCxnSpPr>
        <p:spPr>
          <a:xfrm flipV="1">
            <a:off x="8166454" y="4045788"/>
            <a:ext cx="616293" cy="388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7AE5FDD8-B15F-49EA-48CE-5DB379E6A995}"/>
              </a:ext>
            </a:extLst>
          </p:cNvPr>
          <p:cNvCxnSpPr>
            <a:cxnSpLocks/>
            <a:stCxn id="37" idx="3"/>
            <a:endCxn id="307" idx="1"/>
          </p:cNvCxnSpPr>
          <p:nvPr/>
        </p:nvCxnSpPr>
        <p:spPr>
          <a:xfrm>
            <a:off x="8166454" y="6044514"/>
            <a:ext cx="616292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9" name="pic">
            <a:extLst>
              <a:ext uri="{FF2B5EF4-FFF2-40B4-BE49-F238E27FC236}">
                <a16:creationId xmlns:a16="http://schemas.microsoft.com/office/drawing/2014/main" id="{9749B1D9-CE66-25C5-1415-7899DC10A4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03959" y="2248976"/>
            <a:ext cx="270000" cy="250000"/>
          </a:xfrm>
          <a:prstGeom prst="rect">
            <a:avLst/>
          </a:prstGeom>
        </p:spPr>
      </p:pic>
      <p:pic>
        <p:nvPicPr>
          <p:cNvPr id="90" name="pic">
            <a:extLst>
              <a:ext uri="{FF2B5EF4-FFF2-40B4-BE49-F238E27FC236}">
                <a16:creationId xmlns:a16="http://schemas.microsoft.com/office/drawing/2014/main" id="{7B1B993A-CE6A-C386-77C3-698B63416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13816" y="3635808"/>
            <a:ext cx="270000" cy="250000"/>
          </a:xfrm>
          <a:prstGeom prst="rect">
            <a:avLst/>
          </a:prstGeom>
        </p:spPr>
      </p:pic>
      <p:pic>
        <p:nvPicPr>
          <p:cNvPr id="91" name="pic">
            <a:extLst>
              <a:ext uri="{FF2B5EF4-FFF2-40B4-BE49-F238E27FC236}">
                <a16:creationId xmlns:a16="http://schemas.microsoft.com/office/drawing/2014/main" id="{8AD81931-5E98-F9DC-6989-62BB3BF4C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14180" y="4642278"/>
            <a:ext cx="270000" cy="250000"/>
          </a:xfrm>
          <a:prstGeom prst="rect">
            <a:avLst/>
          </a:prstGeom>
        </p:spPr>
      </p:pic>
      <p:cxnSp>
        <p:nvCxnSpPr>
          <p:cNvPr id="92" name="直線矢印コネクタ 91">
            <a:extLst>
              <a:ext uri="{FF2B5EF4-FFF2-40B4-BE49-F238E27FC236}">
                <a16:creationId xmlns:a16="http://schemas.microsoft.com/office/drawing/2014/main" id="{0FEC1988-023D-28A2-3F2D-39F1BABEA956}"/>
              </a:ext>
            </a:extLst>
          </p:cNvPr>
          <p:cNvCxnSpPr>
            <a:cxnSpLocks/>
            <a:stCxn id="14" idx="3"/>
            <a:endCxn id="79" idx="1"/>
          </p:cNvCxnSpPr>
          <p:nvPr/>
        </p:nvCxnSpPr>
        <p:spPr>
          <a:xfrm flipV="1">
            <a:off x="2834351" y="4045788"/>
            <a:ext cx="512125" cy="870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7CC4C385-8890-415C-48A5-40896A71E528}"/>
              </a:ext>
            </a:extLst>
          </p:cNvPr>
          <p:cNvSpPr/>
          <p:nvPr/>
        </p:nvSpPr>
        <p:spPr>
          <a:xfrm>
            <a:off x="4583613" y="1632536"/>
            <a:ext cx="1743753" cy="431328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建売</a:t>
            </a:r>
          </a:p>
        </p:txBody>
      </p:sp>
      <p:pic>
        <p:nvPicPr>
          <p:cNvPr id="87" name="pic">
            <a:extLst>
              <a:ext uri="{FF2B5EF4-FFF2-40B4-BE49-F238E27FC236}">
                <a16:creationId xmlns:a16="http://schemas.microsoft.com/office/drawing/2014/main" id="{947F8A85-11FE-31DE-A120-A2C31D31A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77690" y="3639564"/>
            <a:ext cx="270000" cy="250000"/>
          </a:xfrm>
          <a:prstGeom prst="rect">
            <a:avLst/>
          </a:prstGeom>
        </p:spPr>
      </p:pic>
      <p:pic>
        <p:nvPicPr>
          <p:cNvPr id="88" name="pic">
            <a:extLst>
              <a:ext uri="{FF2B5EF4-FFF2-40B4-BE49-F238E27FC236}">
                <a16:creationId xmlns:a16="http://schemas.microsoft.com/office/drawing/2014/main" id="{1442AC15-73DF-7BAC-4D19-A10088126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77690" y="5750193"/>
            <a:ext cx="270000" cy="250000"/>
          </a:xfrm>
          <a:prstGeom prst="rect">
            <a:avLst/>
          </a:prstGeom>
        </p:spPr>
      </p:pic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B1623458-1471-CBCA-D52F-3135736363D5}"/>
              </a:ext>
            </a:extLst>
          </p:cNvPr>
          <p:cNvSpPr txBox="1"/>
          <p:nvPr/>
        </p:nvSpPr>
        <p:spPr>
          <a:xfrm>
            <a:off x="4310404" y="3414105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highlight>
                  <a:srgbClr val="FF00FF"/>
                </a:highlight>
              </a:rPr>
              <a:t>売建、請負のみ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33A44CDC-FAD6-44E6-59DC-FA52965260A4}"/>
              </a:ext>
            </a:extLst>
          </p:cNvPr>
          <p:cNvSpPr txBox="1"/>
          <p:nvPr/>
        </p:nvSpPr>
        <p:spPr>
          <a:xfrm>
            <a:off x="4310404" y="5511838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highlight>
                  <a:srgbClr val="FF00FF"/>
                </a:highlight>
              </a:rPr>
              <a:t>リフォーム請負</a:t>
            </a: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00B6D08A-7F4F-0C46-4C4B-E922F18F8729}"/>
              </a:ext>
            </a:extLst>
          </p:cNvPr>
          <p:cNvSpPr/>
          <p:nvPr/>
        </p:nvSpPr>
        <p:spPr>
          <a:xfrm>
            <a:off x="5907135" y="6238038"/>
            <a:ext cx="1110465" cy="2378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ea typeface="メイリオ" panose="020B0604030504040204" pitchFamily="50" charset="-128"/>
                <a:cs typeface="Nirmala Text" panose="020B0502040204020203" pitchFamily="34" charset="0"/>
              </a:rPr>
              <a:t>計画　申請　承認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D312CA0-55B7-0D0C-84F0-0BBB92DBAC3C}"/>
              </a:ext>
            </a:extLst>
          </p:cNvPr>
          <p:cNvSpPr/>
          <p:nvPr/>
        </p:nvSpPr>
        <p:spPr>
          <a:xfrm>
            <a:off x="5907134" y="4245924"/>
            <a:ext cx="1110465" cy="2182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ea typeface="メイリオ" panose="020B0604030504040204" pitchFamily="50" charset="-128"/>
                <a:cs typeface="Nirmala Text" panose="020B0502040204020203" pitchFamily="34" charset="0"/>
              </a:rPr>
              <a:t>計画　申請　承認</a:t>
            </a: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F91611CA-1B55-CF6B-37AE-0EB997AFE967}"/>
              </a:ext>
            </a:extLst>
          </p:cNvPr>
          <p:cNvSpPr/>
          <p:nvPr/>
        </p:nvSpPr>
        <p:spPr>
          <a:xfrm>
            <a:off x="5907135" y="1968740"/>
            <a:ext cx="1110465" cy="24024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ea typeface="メイリオ" panose="020B0604030504040204" pitchFamily="50" charset="-128"/>
                <a:cs typeface="Nirmala Text" panose="020B0502040204020203" pitchFamily="34" charset="0"/>
              </a:rPr>
              <a:t>申請　承認</a:t>
            </a:r>
          </a:p>
        </p:txBody>
      </p:sp>
      <p:cxnSp>
        <p:nvCxnSpPr>
          <p:cNvPr id="120" name="直線矢印コネクタ 119">
            <a:extLst>
              <a:ext uri="{FF2B5EF4-FFF2-40B4-BE49-F238E27FC236}">
                <a16:creationId xmlns:a16="http://schemas.microsoft.com/office/drawing/2014/main" id="{A7AEBB80-C8E7-1F4C-76A4-F1D1CD99E74A}"/>
              </a:ext>
            </a:extLst>
          </p:cNvPr>
          <p:cNvCxnSpPr>
            <a:cxnSpLocks/>
            <a:stCxn id="144" idx="2"/>
            <a:endCxn id="145" idx="0"/>
          </p:cNvCxnSpPr>
          <p:nvPr/>
        </p:nvCxnSpPr>
        <p:spPr>
          <a:xfrm>
            <a:off x="10788986" y="2839869"/>
            <a:ext cx="0" cy="956157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直線矢印コネクタ 123">
            <a:extLst>
              <a:ext uri="{FF2B5EF4-FFF2-40B4-BE49-F238E27FC236}">
                <a16:creationId xmlns:a16="http://schemas.microsoft.com/office/drawing/2014/main" id="{784EF1D0-EBE7-2342-31E0-AECA0C3D0B94}"/>
              </a:ext>
            </a:extLst>
          </p:cNvPr>
          <p:cNvCxnSpPr>
            <a:cxnSpLocks/>
            <a:stCxn id="218" idx="0"/>
            <a:endCxn id="145" idx="2"/>
          </p:cNvCxnSpPr>
          <p:nvPr/>
        </p:nvCxnSpPr>
        <p:spPr>
          <a:xfrm flipV="1">
            <a:off x="10788986" y="4227354"/>
            <a:ext cx="0" cy="59302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日付プレースホルダー 126">
            <a:extLst>
              <a:ext uri="{FF2B5EF4-FFF2-40B4-BE49-F238E27FC236}">
                <a16:creationId xmlns:a16="http://schemas.microsoft.com/office/drawing/2014/main" id="{16F56BDA-60D3-5780-C948-8F888E76D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662E-79B4-4538-B6BB-791703E8A007}" type="datetime1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128" name="スライド番号プレースホルダー 127">
            <a:extLst>
              <a:ext uri="{FF2B5EF4-FFF2-40B4-BE49-F238E27FC236}">
                <a16:creationId xmlns:a16="http://schemas.microsoft.com/office/drawing/2014/main" id="{F6959A56-1F99-91B7-12F6-308B2C5AB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8AAE-B5BA-4999-8191-148EDBECDBB1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4EED0EAE-2667-5D2E-920A-9AF5EA15A94A}"/>
              </a:ext>
            </a:extLst>
          </p:cNvPr>
          <p:cNvSpPr/>
          <p:nvPr/>
        </p:nvSpPr>
        <p:spPr>
          <a:xfrm>
            <a:off x="4583613" y="2563979"/>
            <a:ext cx="1743753" cy="431328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ea typeface="メイリオ" panose="020B0604030504040204" pitchFamily="50" charset="-128"/>
                <a:cs typeface="Nirmala Text" panose="020B0502040204020203" pitchFamily="34" charset="0"/>
              </a:rPr>
              <a:t>条件付・条件無し土地</a:t>
            </a:r>
          </a:p>
        </p:txBody>
      </p:sp>
      <p:cxnSp>
        <p:nvCxnSpPr>
          <p:cNvPr id="139" name="コネクタ: カギ線 138">
            <a:extLst>
              <a:ext uri="{FF2B5EF4-FFF2-40B4-BE49-F238E27FC236}">
                <a16:creationId xmlns:a16="http://schemas.microsoft.com/office/drawing/2014/main" id="{C23B6B57-52DE-E376-AEF1-BF803B0CD993}"/>
              </a:ext>
            </a:extLst>
          </p:cNvPr>
          <p:cNvCxnSpPr>
            <a:cxnSpLocks/>
            <a:stCxn id="137" idx="2"/>
            <a:endCxn id="33" idx="1"/>
          </p:cNvCxnSpPr>
          <p:nvPr/>
        </p:nvCxnSpPr>
        <p:spPr>
          <a:xfrm rot="16200000" flipH="1">
            <a:off x="5859867" y="2590930"/>
            <a:ext cx="341634" cy="1150388"/>
          </a:xfrm>
          <a:prstGeom prst="bentConnector2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コネクタ: カギ線 146">
            <a:extLst>
              <a:ext uri="{FF2B5EF4-FFF2-40B4-BE49-F238E27FC236}">
                <a16:creationId xmlns:a16="http://schemas.microsoft.com/office/drawing/2014/main" id="{B85E064B-0871-5048-C0E3-4FF4F4C9ACEE}"/>
              </a:ext>
            </a:extLst>
          </p:cNvPr>
          <p:cNvCxnSpPr>
            <a:cxnSpLocks/>
            <a:stCxn id="79" idx="3"/>
            <a:endCxn id="137" idx="1"/>
          </p:cNvCxnSpPr>
          <p:nvPr/>
        </p:nvCxnSpPr>
        <p:spPr>
          <a:xfrm flipV="1">
            <a:off x="3776734" y="2779643"/>
            <a:ext cx="806879" cy="126614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4264BE72-C895-A5AB-168A-2F9B9334251D}"/>
              </a:ext>
            </a:extLst>
          </p:cNvPr>
          <p:cNvSpPr/>
          <p:nvPr/>
        </p:nvSpPr>
        <p:spPr>
          <a:xfrm>
            <a:off x="5907135" y="2880197"/>
            <a:ext cx="1110465" cy="24024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ea typeface="メイリオ" panose="020B0604030504040204" pitchFamily="50" charset="-128"/>
                <a:cs typeface="Nirmala Text" panose="020B0502040204020203" pitchFamily="34" charset="0"/>
              </a:rPr>
              <a:t>申請　承認</a:t>
            </a:r>
          </a:p>
        </p:txBody>
      </p:sp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A1EA7917-8EB0-4BA8-A81F-A044DE1D1B2C}"/>
              </a:ext>
            </a:extLst>
          </p:cNvPr>
          <p:cNvSpPr txBox="1"/>
          <p:nvPr/>
        </p:nvSpPr>
        <p:spPr>
          <a:xfrm>
            <a:off x="6031651" y="901630"/>
            <a:ext cx="600363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契約予定日、決済予定日に変更があった場合は、</a:t>
            </a:r>
            <a:r>
              <a:rPr kumimoji="1" lang="ja-JP" altLang="en-US" sz="1400" b="1" dirty="0"/>
              <a:t>変更日を入力</a:t>
            </a:r>
            <a:r>
              <a:rPr kumimoji="1" lang="ja-JP" altLang="en-US" sz="1400" dirty="0"/>
              <a:t>する。</a:t>
            </a:r>
            <a:endParaRPr kumimoji="1" lang="en-US" altLang="ja-JP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残金決済が完了したら</a:t>
            </a:r>
            <a:r>
              <a:rPr kumimoji="1" lang="ja-JP" altLang="en-US" sz="1400" b="1" dirty="0"/>
              <a:t>決済日の入力</a:t>
            </a:r>
            <a:r>
              <a:rPr kumimoji="1" lang="ja-JP" altLang="en-US" sz="1400" dirty="0"/>
              <a:t>を行う。</a:t>
            </a:r>
          </a:p>
        </p:txBody>
      </p:sp>
    </p:spTree>
    <p:extLst>
      <p:ext uri="{BB962C8B-B14F-4D97-AF65-F5344CB8AC3E}">
        <p14:creationId xmlns:p14="http://schemas.microsoft.com/office/powerpoint/2010/main" val="286333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347</Words>
  <Application>Microsoft Office PowerPoint</Application>
  <PresentationFormat>ワイド画面</PresentationFormat>
  <Paragraphs>82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kanamori-mt</cp:lastModifiedBy>
  <cp:revision>5</cp:revision>
  <cp:lastPrinted>2025-03-04T00:23:06Z</cp:lastPrinted>
  <dcterms:created xsi:type="dcterms:W3CDTF">2025-03-03T13:36:57Z</dcterms:created>
  <dcterms:modified xsi:type="dcterms:W3CDTF">2025-03-04T00:23:21Z</dcterms:modified>
</cp:coreProperties>
</file>