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90" d="100"/>
          <a:sy n="90" d="100"/>
        </p:scale>
        <p:origin x="102" y="4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F375476-BE4A-4A6F-BA6D-E2D7CE52B6B4}" type="datetimeFigureOut">
              <a:rPr kumimoji="1" lang="ja-JP" altLang="en-US" smtClean="0"/>
              <a:t>2025/3/15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ABDB734-CB5A-4090-98D4-75D1B6C9CFF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358774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69CB179-ED7B-901E-94A8-DC6E315BD94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51D2C5D6-9EC1-F188-B63A-7EFA7D1AA67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E713D48-CED8-A666-1487-E1B81F9D43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6D6693-5950-42BA-8714-055B7A4FF0B7}" type="datetime1">
              <a:rPr kumimoji="1" lang="ja-JP" altLang="en-US" smtClean="0"/>
              <a:t>2025/3/15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CF1B85B-6964-A632-A321-5E25ED5B57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AF97865-26FD-7844-1053-BD2675B0DB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EB7F0F-0EC8-4CFC-97F2-1364D74E37D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210086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3050033-4162-2888-D4D6-8FADC485C2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792C4E73-2E3D-D24D-64D3-B9DECB7F877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F487F66-0DFD-7424-E8D0-81EA27A93A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9389C-2958-426C-A338-FF17E629E825}" type="datetime1">
              <a:rPr kumimoji="1" lang="ja-JP" altLang="en-US" smtClean="0"/>
              <a:t>2025/3/15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90B7093-11A3-4BFD-7A6A-7B16D8E3B3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FA33019-931C-33A7-3CA1-453DEBC6D4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EB7F0F-0EC8-4CFC-97F2-1364D74E37D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280100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0B3B3725-C5E5-41A7-CC63-1F82C11DE78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6A8B2CEF-EE80-06DC-3580-475803EF4C0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E8EB141-9E9B-9AE1-610E-C1406B81D6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34E683-A77D-408B-9EE7-47C13391FAAE}" type="datetime1">
              <a:rPr kumimoji="1" lang="ja-JP" altLang="en-US" smtClean="0"/>
              <a:t>2025/3/15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C0348EC-A49A-CBD6-5017-680B263038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20E5CFB-F983-283D-5372-DD73B94138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EB7F0F-0EC8-4CFC-97F2-1364D74E37D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135159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39DB31B-4B21-22B5-CB2C-CF604646D2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1777B92D-3AB2-4082-C7FA-66D397F16D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3C438F8-23FB-D2CC-0B1B-53704D1D50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0FEA01-21FB-45F4-B979-48A223FF0FB0}" type="datetime1">
              <a:rPr kumimoji="1" lang="ja-JP" altLang="en-US" smtClean="0"/>
              <a:t>2025/3/15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86516BE-FDA5-9B8C-CBD0-82A52FC242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B381B6C-F93F-E31F-2151-9FD136F22E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EB7F0F-0EC8-4CFC-97F2-1364D74E37D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873088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2A4C827-C4D3-4A82-BD46-1F51B42AD1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2D8EA6CE-2324-DE03-91A1-66F771E8F86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6875D1B-3ADE-ED9C-1300-ED9545D180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17B97A-AE96-488E-A1D0-CC943F31C9C5}" type="datetime1">
              <a:rPr kumimoji="1" lang="ja-JP" altLang="en-US" smtClean="0"/>
              <a:t>2025/3/15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4FEA359-11C3-B91C-EE69-D36F1103FD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FD1431E-280D-9121-2612-ED797E3E72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EB7F0F-0EC8-4CFC-97F2-1364D74E37D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892019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EF0552A-99D7-A060-874B-507FED08CB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C3982FF8-45A0-E181-0D20-48E7BFA4FB0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10E696A8-EF72-3828-C0BD-04326457C1D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DB6278E8-8D36-40DB-3894-DEF1034A76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12BBD-FE44-467E-A3DF-EBCFE8CB7233}" type="datetime1">
              <a:rPr kumimoji="1" lang="ja-JP" altLang="en-US" smtClean="0"/>
              <a:t>2025/3/15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53DC8725-FB6C-FE34-181B-7C43900548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428DABD3-67EB-C11B-3139-37D043B493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EB7F0F-0EC8-4CFC-97F2-1364D74E37D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735182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0E763C6-BF3A-9962-29C7-69C9B9595F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A6141748-6F96-BB4D-C061-D984440C9C6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E2D4AEBF-62A8-67A9-BBB7-76546889E59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CCFB1DC1-ED37-7368-1A5D-4E94CC8FDAA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D966D8D5-BE73-8254-B275-EE18BD9C7E6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106919E3-8BDE-435C-A153-60781DC093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C6A3D0-FCC8-48A7-8993-578CEF249B1B}" type="datetime1">
              <a:rPr kumimoji="1" lang="ja-JP" altLang="en-US" smtClean="0"/>
              <a:t>2025/3/15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A3C05DED-2260-27BF-C4E3-6471ABA0BD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665CB3BC-B3A7-0F36-117F-F5130265DC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EB7F0F-0EC8-4CFC-97F2-1364D74E37D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457640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FF3B8AD-81F8-B05C-9234-5DACEA20A2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FD47EC13-D60D-07C6-4BEF-6E294EF727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86A046-4F11-418C-91B4-25F12464AA11}" type="datetime1">
              <a:rPr kumimoji="1" lang="ja-JP" altLang="en-US" smtClean="0"/>
              <a:t>2025/3/15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722E68F3-4E8F-6C6D-159C-E9C4E9A86C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8A6BBDBA-91B7-2BA0-3E01-12BD2609C0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EB7F0F-0EC8-4CFC-97F2-1364D74E37D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270212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DB25D5FF-BF24-2084-C513-5DDFFAADDC6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448800" y="0"/>
            <a:ext cx="2743200" cy="365125"/>
          </a:xfrm>
        </p:spPr>
        <p:txBody>
          <a:bodyPr/>
          <a:lstStyle>
            <a:lvl1pPr algn="r">
              <a:defRPr/>
            </a:lvl1pPr>
          </a:lstStyle>
          <a:p>
            <a:fld id="{AB167946-FD34-4CE6-816B-66E80C7BBDD4}" type="datetime1">
              <a:rPr lang="ja-JP" altLang="en-US" smtClean="0"/>
              <a:pPr/>
              <a:t>2025/3/15</a:t>
            </a:fld>
            <a:endParaRPr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9645E9D4-7C4D-3148-0581-17B4586B29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F2A588B1-75AD-BD24-EBED-7618DB1CA8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8800" y="6486647"/>
            <a:ext cx="2743200" cy="365125"/>
          </a:xfrm>
        </p:spPr>
        <p:txBody>
          <a:bodyPr/>
          <a:lstStyle/>
          <a:p>
            <a:fld id="{D5EB7F0F-0EC8-4CFC-97F2-1364D74E37D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301005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E9ABC0D-05A8-3BF2-FAE3-6B5A99DA4B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070594F-5444-DA13-45DA-886EAFD60C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85ACD5A4-0836-3A48-545B-1CFB6BEF0F8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B6BFE011-1E74-E1B2-6254-7F3CA47A33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777B0-DE4E-42CE-876C-EA4DCD1B644A}" type="datetime1">
              <a:rPr kumimoji="1" lang="ja-JP" altLang="en-US" smtClean="0"/>
              <a:t>2025/3/15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88A8314C-948B-E5A2-0341-5E31CFD72D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63146F53-FAA9-AF02-315A-A25FD653EB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EB7F0F-0EC8-4CFC-97F2-1364D74E37D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568265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EF6B4B9-396C-1F97-16E1-CC09E5338D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B69C097E-CA7E-4AC3-BF69-96015BF6160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5A453910-91E8-5D7C-6416-B755693512B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BDB41788-1D46-D25C-E6B9-0E8C3D28E2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C2D2E2-9CC6-47CD-97BB-4DAF3B6DA646}" type="datetime1">
              <a:rPr kumimoji="1" lang="ja-JP" altLang="en-US" smtClean="0"/>
              <a:t>2025/3/15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D7977A90-3119-F96E-0B5A-F96D487005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4AA6A990-4AA5-5688-EA2A-AD010D26D8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EB7F0F-0EC8-4CFC-97F2-1364D74E37D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322998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7944B0D5-C3EE-5D35-AE8D-980F5A5DB3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83F65E1B-7463-EBBE-09A4-4C2298611C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3DB9311-587C-2746-5352-1C8B6D8A2C8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4BD118-2082-4CF1-9017-AF44DF313AC2}" type="datetime1">
              <a:rPr kumimoji="1" lang="ja-JP" altLang="en-US" smtClean="0"/>
              <a:t>2025/3/15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5777387-C013-FD4B-917F-6174B178BE5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50CA463-6A41-3110-0CB9-F510FA7E1FA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EB7F0F-0EC8-4CFC-97F2-1364D74E37D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245947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0AF4A60C-92BD-3122-8D21-231BFD9D11EE}"/>
              </a:ext>
            </a:extLst>
          </p:cNvPr>
          <p:cNvSpPr txBox="1"/>
          <p:nvPr/>
        </p:nvSpPr>
        <p:spPr>
          <a:xfrm>
            <a:off x="691116" y="616688"/>
            <a:ext cx="78021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/>
              <a:t>工事請負のみ（工事請負契約、リフォーム工事請負契約）　契約台帳作成</a:t>
            </a:r>
          </a:p>
        </p:txBody>
      </p:sp>
      <p:pic>
        <p:nvPicPr>
          <p:cNvPr id="6" name="図 5">
            <a:extLst>
              <a:ext uri="{FF2B5EF4-FFF2-40B4-BE49-F238E27FC236}">
                <a16:creationId xmlns:a16="http://schemas.microsoft.com/office/drawing/2014/main" id="{CA46594C-CD10-9904-1864-72E7CE8CAB70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14378"/>
          <a:stretch/>
        </p:blipFill>
        <p:spPr>
          <a:xfrm>
            <a:off x="691115" y="1863256"/>
            <a:ext cx="9314121" cy="4805953"/>
          </a:xfrm>
          <a:prstGeom prst="rect">
            <a:avLst/>
          </a:prstGeom>
        </p:spPr>
      </p:pic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ABFE67A3-33D8-1506-EB57-19B0DA709B92}"/>
              </a:ext>
            </a:extLst>
          </p:cNvPr>
          <p:cNvSpPr txBox="1"/>
          <p:nvPr/>
        </p:nvSpPr>
        <p:spPr>
          <a:xfrm>
            <a:off x="691115" y="1112211"/>
            <a:ext cx="1113228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/>
              <a:t>工事請負のみ契約（工事請負契約、リフォームなど）した場合、事業計画が承認されたら、</a:t>
            </a:r>
            <a:endParaRPr kumimoji="1" lang="en-US" altLang="ja-JP" dirty="0"/>
          </a:p>
          <a:p>
            <a:r>
              <a:rPr kumimoji="1" lang="ja-JP" altLang="en-US" dirty="0"/>
              <a:t>契約台帳を作成します。</a:t>
            </a:r>
          </a:p>
        </p:txBody>
      </p:sp>
      <p:sp>
        <p:nvSpPr>
          <p:cNvPr id="8" name="日付プレースホルダー 7">
            <a:extLst>
              <a:ext uri="{FF2B5EF4-FFF2-40B4-BE49-F238E27FC236}">
                <a16:creationId xmlns:a16="http://schemas.microsoft.com/office/drawing/2014/main" id="{84529816-35B8-41A4-2C70-B3FC73A445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E1EB6-C53E-488F-BED0-D95C83B067F5}" type="datetime1">
              <a:rPr kumimoji="1" lang="ja-JP" altLang="en-US" smtClean="0"/>
              <a:t>2025/3/15</a:t>
            </a:fld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26688118-519E-7604-D29A-2E94D7629F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EB7F0F-0EC8-4CFC-97F2-1364D74E37D5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302342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A866C60-A08A-E513-5B84-E1A540EE3A6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E40C14F4-28DD-D8EE-26BE-2C6EA2439B29}"/>
              </a:ext>
            </a:extLst>
          </p:cNvPr>
          <p:cNvSpPr txBox="1"/>
          <p:nvPr/>
        </p:nvSpPr>
        <p:spPr>
          <a:xfrm>
            <a:off x="9078470" y="1162330"/>
            <a:ext cx="2845143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/>
              <a:t>　　　クリックし、対象物件を選択</a:t>
            </a:r>
            <a:endParaRPr kumimoji="1" lang="en-US" altLang="ja-JP" dirty="0"/>
          </a:p>
          <a:p>
            <a:endParaRPr lang="en-US" altLang="ja-JP" dirty="0"/>
          </a:p>
          <a:p>
            <a:endParaRPr kumimoji="1" lang="en-US" altLang="ja-JP" dirty="0"/>
          </a:p>
          <a:p>
            <a:r>
              <a:rPr kumimoji="1" lang="ja-JP" altLang="en-US" dirty="0"/>
              <a:t>契約者を顧客台帳に登録している場合、　　　　をクリックし、顧客を選択</a:t>
            </a:r>
            <a:endParaRPr kumimoji="1" lang="en-US" altLang="ja-JP" dirty="0"/>
          </a:p>
          <a:p>
            <a:endParaRPr lang="en-US" altLang="ja-JP" dirty="0"/>
          </a:p>
          <a:p>
            <a:r>
              <a:rPr kumimoji="1" lang="ja-JP" altLang="en-US" dirty="0"/>
              <a:t>契約者を顧客台帳に登録していない場合、自動採番に☑を入れ、お客様名（漢字）とお客様名カナを入力し、　　　　　をクリック</a:t>
            </a:r>
          </a:p>
        </p:txBody>
      </p:sp>
      <p:pic>
        <p:nvPicPr>
          <p:cNvPr id="4" name="図 3">
            <a:extLst>
              <a:ext uri="{FF2B5EF4-FFF2-40B4-BE49-F238E27FC236}">
                <a16:creationId xmlns:a16="http://schemas.microsoft.com/office/drawing/2014/main" id="{0EDD27EB-8B7D-6745-3D77-5D034E8EC426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14378"/>
          <a:stretch/>
        </p:blipFill>
        <p:spPr>
          <a:xfrm>
            <a:off x="691115" y="986020"/>
            <a:ext cx="8124327" cy="4192036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2B6A3767-6190-5FBD-4EC4-EE9253151999}"/>
              </a:ext>
            </a:extLst>
          </p:cNvPr>
          <p:cNvSpPr txBox="1"/>
          <p:nvPr/>
        </p:nvSpPr>
        <p:spPr>
          <a:xfrm>
            <a:off x="691116" y="616688"/>
            <a:ext cx="78021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/>
              <a:t>工事請負のみ（工事請負契約、リフォーム工事請負契約）　契約台帳作成</a:t>
            </a:r>
          </a:p>
        </p:txBody>
      </p:sp>
      <p:sp>
        <p:nvSpPr>
          <p:cNvPr id="8" name="日付プレースホルダー 7">
            <a:extLst>
              <a:ext uri="{FF2B5EF4-FFF2-40B4-BE49-F238E27FC236}">
                <a16:creationId xmlns:a16="http://schemas.microsoft.com/office/drawing/2014/main" id="{E66D4B4C-8C8E-6ACB-3CC8-2E8EBA77FF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E1EB6-C53E-488F-BED0-D95C83B067F5}" type="datetime1">
              <a:rPr kumimoji="1" lang="ja-JP" altLang="en-US" smtClean="0"/>
              <a:t>2025/3/15</a:t>
            </a:fld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F8912028-0FDC-481C-BB8E-F7154785E2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EB7F0F-0EC8-4CFC-97F2-1364D74E37D5}" type="slidenum">
              <a:rPr kumimoji="1" lang="ja-JP" altLang="en-US" smtClean="0"/>
              <a:t>2</a:t>
            </a:fld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D2580E56-6385-369B-295A-B7603EF4B1A4}"/>
              </a:ext>
            </a:extLst>
          </p:cNvPr>
          <p:cNvSpPr/>
          <p:nvPr/>
        </p:nvSpPr>
        <p:spPr>
          <a:xfrm>
            <a:off x="3369469" y="1957387"/>
            <a:ext cx="459582" cy="161925"/>
          </a:xfrm>
          <a:prstGeom prst="rect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2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E48F62A9-0A23-7644-D2EB-01F816362A8E}"/>
              </a:ext>
            </a:extLst>
          </p:cNvPr>
          <p:cNvSpPr/>
          <p:nvPr/>
        </p:nvSpPr>
        <p:spPr>
          <a:xfrm>
            <a:off x="3369469" y="3721417"/>
            <a:ext cx="459582" cy="161925"/>
          </a:xfrm>
          <a:prstGeom prst="rect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2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ABD69AD0-4D43-0C4C-1528-6C24B106B6C4}"/>
              </a:ext>
            </a:extLst>
          </p:cNvPr>
          <p:cNvSpPr/>
          <p:nvPr/>
        </p:nvSpPr>
        <p:spPr>
          <a:xfrm>
            <a:off x="1712120" y="3759994"/>
            <a:ext cx="1552574" cy="326231"/>
          </a:xfrm>
          <a:prstGeom prst="rect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2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4" name="図 13">
            <a:extLst>
              <a:ext uri="{FF2B5EF4-FFF2-40B4-BE49-F238E27FC236}">
                <a16:creationId xmlns:a16="http://schemas.microsoft.com/office/drawing/2014/main" id="{B3F9840D-B63D-F731-AD3C-D297A04B2BD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105852" y="1238517"/>
            <a:ext cx="685896" cy="219106"/>
          </a:xfrm>
          <a:prstGeom prst="rect">
            <a:avLst/>
          </a:prstGeom>
        </p:spPr>
      </p:pic>
      <p:pic>
        <p:nvPicPr>
          <p:cNvPr id="16" name="図 15">
            <a:extLst>
              <a:ext uri="{FF2B5EF4-FFF2-40B4-BE49-F238E27FC236}">
                <a16:creationId xmlns:a16="http://schemas.microsoft.com/office/drawing/2014/main" id="{046C0DB0-3B9A-C2AF-AE7D-485F6D17A7D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805463" y="2562541"/>
            <a:ext cx="695422" cy="219106"/>
          </a:xfrm>
          <a:prstGeom prst="rect">
            <a:avLst/>
          </a:prstGeom>
        </p:spPr>
      </p:pic>
      <p:pic>
        <p:nvPicPr>
          <p:cNvPr id="20" name="図 19">
            <a:extLst>
              <a:ext uri="{FF2B5EF4-FFF2-40B4-BE49-F238E27FC236}">
                <a16:creationId xmlns:a16="http://schemas.microsoft.com/office/drawing/2014/main" id="{EA11BF88-B1CD-53D1-58E5-057D963EAAA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348846" y="4762924"/>
            <a:ext cx="943107" cy="2667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23897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1E51878-AB59-C896-15B7-3111B3DF9D1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図 5">
            <a:extLst>
              <a:ext uri="{FF2B5EF4-FFF2-40B4-BE49-F238E27FC236}">
                <a16:creationId xmlns:a16="http://schemas.microsoft.com/office/drawing/2014/main" id="{C60DEC59-B723-C9D8-F3B2-ACB4AE679799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14378"/>
          <a:stretch/>
        </p:blipFill>
        <p:spPr>
          <a:xfrm>
            <a:off x="691115" y="987119"/>
            <a:ext cx="8124328" cy="4192037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1CC44E58-2015-FA75-70A6-A150B266F224}"/>
              </a:ext>
            </a:extLst>
          </p:cNvPr>
          <p:cNvSpPr txBox="1"/>
          <p:nvPr/>
        </p:nvSpPr>
        <p:spPr>
          <a:xfrm>
            <a:off x="691116" y="616688"/>
            <a:ext cx="78021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/>
              <a:t>工事請負のみ（工事請負契約、リフォーム工事請負契約）　契約台帳作成</a:t>
            </a:r>
          </a:p>
        </p:txBody>
      </p:sp>
      <p:sp>
        <p:nvSpPr>
          <p:cNvPr id="8" name="日付プレースホルダー 7">
            <a:extLst>
              <a:ext uri="{FF2B5EF4-FFF2-40B4-BE49-F238E27FC236}">
                <a16:creationId xmlns:a16="http://schemas.microsoft.com/office/drawing/2014/main" id="{FE119904-9461-C5C0-0070-502171E035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E1EB6-C53E-488F-BED0-D95C83B067F5}" type="datetime1">
              <a:rPr kumimoji="1" lang="ja-JP" altLang="en-US" smtClean="0"/>
              <a:t>2025/3/15</a:t>
            </a:fld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6739D5C7-6E1C-BC81-3AAB-7D1E4594E7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EB7F0F-0EC8-4CFC-97F2-1364D74E37D5}" type="slidenum">
              <a:rPr kumimoji="1" lang="ja-JP" altLang="en-US" smtClean="0"/>
              <a:t>3</a:t>
            </a:fld>
            <a:endParaRPr kumimoji="1" lang="ja-JP" altLang="en-US"/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F634569E-B789-A894-FD98-CFBBC672318D}"/>
              </a:ext>
            </a:extLst>
          </p:cNvPr>
          <p:cNvSpPr/>
          <p:nvPr/>
        </p:nvSpPr>
        <p:spPr>
          <a:xfrm>
            <a:off x="5108778" y="3213601"/>
            <a:ext cx="425247" cy="286837"/>
          </a:xfrm>
          <a:prstGeom prst="rect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2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063480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BD1E0BC-0ABA-23ED-296E-BB0C24CD82F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図 12">
            <a:extLst>
              <a:ext uri="{FF2B5EF4-FFF2-40B4-BE49-F238E27FC236}">
                <a16:creationId xmlns:a16="http://schemas.microsoft.com/office/drawing/2014/main" id="{11ECC743-B241-97BB-A55E-7B8541305C74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14378"/>
          <a:stretch/>
        </p:blipFill>
        <p:spPr>
          <a:xfrm>
            <a:off x="691114" y="986020"/>
            <a:ext cx="8124329" cy="4192037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60659C40-CEBD-E400-D5C8-D287B8BCE8DE}"/>
              </a:ext>
            </a:extLst>
          </p:cNvPr>
          <p:cNvSpPr txBox="1"/>
          <p:nvPr/>
        </p:nvSpPr>
        <p:spPr>
          <a:xfrm>
            <a:off x="691116" y="616688"/>
            <a:ext cx="78021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/>
              <a:t>工事請負のみ（工事請負契約、リフォーム工事請負契約）　契約台帳作成</a:t>
            </a:r>
          </a:p>
        </p:txBody>
      </p:sp>
      <p:sp>
        <p:nvSpPr>
          <p:cNvPr id="8" name="日付プレースホルダー 7">
            <a:extLst>
              <a:ext uri="{FF2B5EF4-FFF2-40B4-BE49-F238E27FC236}">
                <a16:creationId xmlns:a16="http://schemas.microsoft.com/office/drawing/2014/main" id="{B3468288-88C0-1FCB-E442-65852026E3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E1EB6-C53E-488F-BED0-D95C83B067F5}" type="datetime1">
              <a:rPr kumimoji="1" lang="ja-JP" altLang="en-US" smtClean="0"/>
              <a:t>2025/3/15</a:t>
            </a:fld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F150B397-4183-2BF9-8B1B-AB7B2902E2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EB7F0F-0EC8-4CFC-97F2-1364D74E37D5}" type="slidenum">
              <a:rPr kumimoji="1" lang="ja-JP" altLang="en-US" smtClean="0"/>
              <a:t>4</a:t>
            </a:fld>
            <a:endParaRPr kumimoji="1" lang="ja-JP" altLang="en-US"/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E2A227A9-D9CC-3EAF-8CBA-3CE5B179FFC4}"/>
              </a:ext>
            </a:extLst>
          </p:cNvPr>
          <p:cNvSpPr/>
          <p:nvPr/>
        </p:nvSpPr>
        <p:spPr>
          <a:xfrm>
            <a:off x="733976" y="2022855"/>
            <a:ext cx="470937" cy="248860"/>
          </a:xfrm>
          <a:prstGeom prst="rect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2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C498B48F-CC87-159A-2776-0B15B55AFAA1}"/>
              </a:ext>
            </a:extLst>
          </p:cNvPr>
          <p:cNvSpPr txBox="1"/>
          <p:nvPr/>
        </p:nvSpPr>
        <p:spPr>
          <a:xfrm>
            <a:off x="9053576" y="986020"/>
            <a:ext cx="27432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/>
              <a:t>基本情報を登録します</a:t>
            </a:r>
            <a:endParaRPr kumimoji="1" lang="en-US" altLang="ja-JP" dirty="0"/>
          </a:p>
          <a:p>
            <a:r>
              <a:rPr kumimoji="1" lang="ja-JP" altLang="en-US" dirty="0"/>
              <a:t>商品種別、契約種別、</a:t>
            </a:r>
            <a:endParaRPr kumimoji="1" lang="en-US" altLang="ja-JP" dirty="0"/>
          </a:p>
          <a:p>
            <a:r>
              <a:rPr kumimoji="1" lang="ja-JP" altLang="en-US" dirty="0"/>
              <a:t>工事種別、管理部門、契約日、引渡日、担当者など、入力を入力</a:t>
            </a:r>
          </a:p>
        </p:txBody>
      </p:sp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4203446A-2EC4-57F9-6031-A108ECB8736A}"/>
              </a:ext>
            </a:extLst>
          </p:cNvPr>
          <p:cNvSpPr/>
          <p:nvPr/>
        </p:nvSpPr>
        <p:spPr>
          <a:xfrm>
            <a:off x="1888331" y="3861180"/>
            <a:ext cx="2850357" cy="369332"/>
          </a:xfrm>
          <a:prstGeom prst="rect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2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1CBB997A-4382-6AF5-A1F9-BF9694EBD0EB}"/>
              </a:ext>
            </a:extLst>
          </p:cNvPr>
          <p:cNvSpPr/>
          <p:nvPr/>
        </p:nvSpPr>
        <p:spPr>
          <a:xfrm>
            <a:off x="1888331" y="4334952"/>
            <a:ext cx="2850357" cy="264892"/>
          </a:xfrm>
          <a:prstGeom prst="rect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2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正方形/長方形 15">
            <a:extLst>
              <a:ext uri="{FF2B5EF4-FFF2-40B4-BE49-F238E27FC236}">
                <a16:creationId xmlns:a16="http://schemas.microsoft.com/office/drawing/2014/main" id="{A2E097BA-0FC0-2996-19D0-5F4C6EE58FFB}"/>
              </a:ext>
            </a:extLst>
          </p:cNvPr>
          <p:cNvSpPr/>
          <p:nvPr/>
        </p:nvSpPr>
        <p:spPr>
          <a:xfrm>
            <a:off x="1888331" y="4662158"/>
            <a:ext cx="2850357" cy="186067"/>
          </a:xfrm>
          <a:prstGeom prst="rect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2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8" name="図 17">
            <a:extLst>
              <a:ext uri="{FF2B5EF4-FFF2-40B4-BE49-F238E27FC236}">
                <a16:creationId xmlns:a16="http://schemas.microsoft.com/office/drawing/2014/main" id="{3E323293-07AB-0B4B-433D-6EADDA772C82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1410" t="49087" r="49313" b="12566"/>
          <a:stretch/>
        </p:blipFill>
        <p:spPr>
          <a:xfrm>
            <a:off x="6188995" y="3794931"/>
            <a:ext cx="5607781" cy="2629912"/>
          </a:xfrm>
          <a:prstGeom prst="rect">
            <a:avLst/>
          </a:prstGeom>
          <a:ln w="38100">
            <a:solidFill>
              <a:schemeClr val="accent1"/>
            </a:solidFill>
          </a:ln>
        </p:spPr>
      </p:pic>
      <p:sp>
        <p:nvSpPr>
          <p:cNvPr id="19" name="正方形/長方形 18">
            <a:extLst>
              <a:ext uri="{FF2B5EF4-FFF2-40B4-BE49-F238E27FC236}">
                <a16:creationId xmlns:a16="http://schemas.microsoft.com/office/drawing/2014/main" id="{4DF14BEF-1DF6-056B-4F77-D2FF86216F73}"/>
              </a:ext>
            </a:extLst>
          </p:cNvPr>
          <p:cNvSpPr/>
          <p:nvPr/>
        </p:nvSpPr>
        <p:spPr>
          <a:xfrm>
            <a:off x="733976" y="3768436"/>
            <a:ext cx="4115115" cy="1163781"/>
          </a:xfrm>
          <a:prstGeom prst="rect">
            <a:avLst/>
          </a:prstGeom>
          <a:noFill/>
          <a:ln w="38100" cap="flat" cmpd="sng" algn="ctr">
            <a:solidFill>
              <a:schemeClr val="accent5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5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21" name="直線矢印コネクタ 20">
            <a:extLst>
              <a:ext uri="{FF2B5EF4-FFF2-40B4-BE49-F238E27FC236}">
                <a16:creationId xmlns:a16="http://schemas.microsoft.com/office/drawing/2014/main" id="{75B4CA1A-95EC-595E-DF54-8CCE5BA0BD9D}"/>
              </a:ext>
            </a:extLst>
          </p:cNvPr>
          <p:cNvCxnSpPr>
            <a:cxnSpLocks/>
            <a:stCxn id="19" idx="3"/>
            <a:endCxn id="18" idx="1"/>
          </p:cNvCxnSpPr>
          <p:nvPr/>
        </p:nvCxnSpPr>
        <p:spPr>
          <a:xfrm>
            <a:off x="4849091" y="4350327"/>
            <a:ext cx="1339904" cy="75956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6C681C0B-26B2-04D8-D58B-9547FA241292}"/>
              </a:ext>
            </a:extLst>
          </p:cNvPr>
          <p:cNvSpPr txBox="1"/>
          <p:nvPr/>
        </p:nvSpPr>
        <p:spPr>
          <a:xfrm>
            <a:off x="9241239" y="3427464"/>
            <a:ext cx="8771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b="1" dirty="0">
                <a:solidFill>
                  <a:srgbClr val="0070C0"/>
                </a:solidFill>
                <a:highlight>
                  <a:srgbClr val="FFFF00"/>
                </a:highlight>
              </a:rPr>
              <a:t>入力例</a:t>
            </a:r>
          </a:p>
        </p:txBody>
      </p:sp>
    </p:spTree>
    <p:extLst>
      <p:ext uri="{BB962C8B-B14F-4D97-AF65-F5344CB8AC3E}">
        <p14:creationId xmlns:p14="http://schemas.microsoft.com/office/powerpoint/2010/main" val="33543340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39</TotalTime>
  <Words>185</Words>
  <Application>Microsoft Office PowerPoint</Application>
  <PresentationFormat>ワイド画面</PresentationFormat>
  <Paragraphs>24</Paragraphs>
  <Slides>4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4</vt:i4>
      </vt:variant>
    </vt:vector>
  </HeadingPairs>
  <TitlesOfParts>
    <vt:vector size="8" baseType="lpstr"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満和 金森</dc:creator>
  <cp:lastModifiedBy>満和 金森</cp:lastModifiedBy>
  <cp:revision>2</cp:revision>
  <dcterms:created xsi:type="dcterms:W3CDTF">2025-03-15T04:06:40Z</dcterms:created>
  <dcterms:modified xsi:type="dcterms:W3CDTF">2025-03-15T04:56:27Z</dcterms:modified>
</cp:coreProperties>
</file>