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AD30873-140D-4674-A5D2-D6C7F0F7CE01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AF9388E-863D-4BA2-A548-DDE54DE97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1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C5C9B-9538-5029-4675-51F4FB373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F63088-3DC5-5ACC-0E89-70D5748A7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3CD46E-8D73-2278-3A51-51DA9A54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02D1-CA74-41AA-8382-F3996CBA1C64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19E4D0-1809-A341-A3F9-33F95AFD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AB7E60-4756-F921-6F86-C92658AA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6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6438AC-8DC2-BA14-530A-4BBC1F1B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1E51FD-2486-D365-3E1B-887E6B291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4BEBA0-05F4-17F7-74E5-CD183D48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22C0-4337-4F53-B69F-737403BA864D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29B5A0-48D5-DFC2-00AC-0C1D1CEF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D346F1-75AB-F263-E3C9-08A3A40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7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6A89F0B-22A5-ED6C-0A23-A21F067A5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6F91E7-5BE2-F032-8306-BE489C033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CF3B06-BD9D-EFA6-FB2F-9A211E94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7CD-D2E7-454B-BA6B-AE0AE43832EE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EA242-CDF3-F26F-7247-CCF67F3A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405DF7-CAE3-C019-C1BC-0E91EEBE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2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DAB31-651C-440A-4DD9-525786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DB05ED-7488-A27F-3046-155F8B04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EBAED-6B27-A5A6-BE90-AD762C62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08F4-8DA2-4C55-83E0-E9D845CCEA61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39E9B0-EAAC-CA0F-F07C-8CDBFBB6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36FE2-D2C5-AA30-E268-B2BC407D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65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7A376-F097-7B32-CDDD-0D343964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919EFA-E253-7ED3-23CA-D7DD13BB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DCAF13-65C0-ABB4-3784-5945C94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33CB-A06A-4496-9A4F-38F9040958AF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DCE887-9E15-86DC-A56B-01106D42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07DA39-FD69-8981-4707-13A6D071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5C34A-3CB6-0379-7789-BDE29686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C033B3-382B-48DD-EAAB-0A979C59F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FAE243-95B6-20DA-EA75-4C75DF36E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5C193-26FB-25C6-FD5C-BA48E78F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AED7-4D2E-4FC4-839A-523FC27CB9F1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6BB04-70FF-5B6B-3874-DAE279E5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9BA13D-A4AE-8AC0-1E33-B27324E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069E56-C716-3CC1-5610-82F46572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E6E8F7-8598-BBA1-AA7B-002A2426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6E38FA-7663-6DC3-F6DA-B374E0E9F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20943A-2BEA-1E06-282F-6018F8FB8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E18354-C30A-6B33-F14A-3884F2251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C1826D-5D69-9968-15AB-DA8DEA4C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B58-9AD0-4601-B5F7-D37AEA246C34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CB2C1B-E42F-20CE-016A-C8FF4AF8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01D604-7ED1-D5BA-A2FC-FE91E52A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1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02B9D-08B7-EDD0-741D-D77D925B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6B4E51-A15B-B778-A06D-13D7C423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683D-7BFA-474C-97A6-5B45F58FBB71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82DAC1-6A73-0BFB-48B8-CE330976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9BC1BA-9E8F-A684-5842-258D84A6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63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4FB938-8FB3-81F2-6C93-68383E95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2EB974F-3621-4911-8194-F9AEDFA6B37F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BC2F12-007C-12DE-146B-B280129E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D4A0FD-E13D-AAD8-ECA8-1A87510B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4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BEE11-3FDD-A806-FF27-7DC01903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985463-F939-F965-E1A7-FA1F4EE4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5A646F-1312-592D-3E67-6992C10A0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AE5696-05EB-FD92-099F-E63CB396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8F58-E7E2-4ADD-94C7-21EC646BFC4C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55804E-B755-A1EF-3ECD-D7BE05F6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CF7249-5F0B-5BE4-35F5-E5CAC817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79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6B76-90E1-1A3C-2515-9158544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D587B9D-7855-ECF7-CEF9-F94CCE191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D01980-E93E-525B-A843-25B29A1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AB17C1-888B-A18A-2781-A2F118FD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A805-109C-4987-A249-EAEF4C4F176B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7DEADE-BF97-FE59-B6B0-0738CEFE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AE95C4-4EAA-EB86-5F71-DBC0D9C6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1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1FF42D-A956-A05C-EE25-4695DBD7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51181C-3DE3-A05A-FDC5-A437438B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69AFFE-A02C-EA1F-7062-0D5982656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6106-818F-45C7-B856-3457C2A534FA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50E452-A1F2-7CAA-817F-778A069A7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76D55C-2B0E-5788-8F9C-16E41EDAD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1D87-930E-4C08-9941-2955FB9C2F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1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dh-g.com/%e3%83%80%e3%82%a4%e3%83%86%e3%83%83%e3%82%af/%e5%ae%9f%e8%a1%8c%e4%ba%88%e7%ae%97/%e5%a3%b2%e5%bb%ba%e3%80%80%e5%ae%9f%e8%a1%8c%e4%ba%88%e7%ae%97%e4%bd%9c%e6%88%90/" TargetMode="External"/><Relationship Id="rId2" Type="http://schemas.openxmlformats.org/officeDocument/2006/relationships/hyperlink" Target="https://manual.dh-g.com/%e3%83%80%e3%82%a4%e3%83%86%e3%83%83%e3%82%af/%e5%ae%9f%e8%a1%8c%e4%ba%88%e7%ae%97/%e5%bb%ba%e7%89%a9%e8%a8%88%e7%94%bb%e3%81%ae%e7%99%bb%e9%8c%b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manual.dh-g.com/&#12480;&#12452;&#12486;&#12483;&#12463;/&#23455;&#34892;&#20104;&#31639;/&#24314;&#29289;&#35336;&#30011;&#12398;&#30331;&#37682;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DE837A-99E8-0143-5BF7-A0C8E73C8CCE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3A4D6B-F789-19B4-6B9F-CC1FFC3D4F07}"/>
              </a:ext>
            </a:extLst>
          </p:cNvPr>
          <p:cNvSpPr txBox="1"/>
          <p:nvPr/>
        </p:nvSpPr>
        <p:spPr>
          <a:xfrm>
            <a:off x="415636" y="819760"/>
            <a:ext cx="32154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事業計画が承認されたときに、</a:t>
            </a:r>
            <a:br>
              <a:rPr kumimoji="1" lang="en-US" altLang="ja-JP" dirty="0"/>
            </a:b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土地台帳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区割土地台帳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商品情報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販売台帳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r>
              <a:rPr kumimoji="1" lang="ja-JP" altLang="en-US" dirty="0"/>
              <a:t>が作成されます。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技術部は、ダイテックに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建築に係る部分の入力を行っていただきます。</a:t>
            </a:r>
            <a:endParaRPr kumimoji="1" lang="en-US" altLang="ja-JP" dirty="0"/>
          </a:p>
          <a:p>
            <a:r>
              <a:rPr kumimoji="1" lang="ja-JP" altLang="en-US" dirty="0"/>
              <a:t>具体的には、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建物計画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実行予算・発注計画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となります。</a:t>
            </a:r>
            <a:endParaRPr kumimoji="1" lang="en-US" altLang="ja-JP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B232E4-6730-E4A0-29E2-03B9DC544DA6}"/>
              </a:ext>
            </a:extLst>
          </p:cNvPr>
          <p:cNvGrpSpPr/>
          <p:nvPr/>
        </p:nvGrpSpPr>
        <p:grpSpPr>
          <a:xfrm>
            <a:off x="4308051" y="926722"/>
            <a:ext cx="6812280" cy="3390900"/>
            <a:chOff x="4298624" y="704153"/>
            <a:chExt cx="6812280" cy="33909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794568C-2994-425C-2C2D-A2B1E3F0D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8624" y="704153"/>
              <a:ext cx="6812280" cy="3390900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CFAFF9-0929-2CA2-300E-D84C1F41B5BF}"/>
                </a:ext>
              </a:extLst>
            </p:cNvPr>
            <p:cNvSpPr txBox="1"/>
            <p:nvPr/>
          </p:nvSpPr>
          <p:spPr>
            <a:xfrm>
              <a:off x="6791693" y="1814828"/>
              <a:ext cx="1826141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highlight>
                    <a:srgbClr val="FFFF00"/>
                  </a:highlight>
                </a:rPr>
                <a:t>建物計画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22DE298-0E4D-5A05-1105-0C2D022AF641}"/>
              </a:ext>
            </a:extLst>
          </p:cNvPr>
          <p:cNvGrpSpPr/>
          <p:nvPr/>
        </p:nvGrpSpPr>
        <p:grpSpPr>
          <a:xfrm>
            <a:off x="5027786" y="3305348"/>
            <a:ext cx="6812280" cy="3303270"/>
            <a:chOff x="5379720" y="2943419"/>
            <a:chExt cx="6812280" cy="330327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46A23C7-4D64-02D8-E961-E9307F24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720" y="2943419"/>
              <a:ext cx="6812280" cy="3303270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E4C7EB2-60C6-E72C-664F-15B21F0574C6}"/>
                </a:ext>
              </a:extLst>
            </p:cNvPr>
            <p:cNvSpPr txBox="1"/>
            <p:nvPr/>
          </p:nvSpPr>
          <p:spPr>
            <a:xfrm>
              <a:off x="6846867" y="3888104"/>
              <a:ext cx="387798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highlight>
                    <a:srgbClr val="FFFF00"/>
                  </a:highlight>
                </a:rPr>
                <a:t>実行予算・発注計画</a:t>
              </a:r>
            </a:p>
          </p:txBody>
        </p:sp>
      </p:grp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3CBFA52C-418C-6C13-4DCE-D13F7576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E84A4C7-540E-34AC-E307-43F491A9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41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B7AF9-B0C0-89D4-5D97-8E4ACEE4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482D20-ABA8-35D1-21D4-F8DAC8E4F935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34B290-4B0F-1C16-EC3D-37127C4C1E85}"/>
              </a:ext>
            </a:extLst>
          </p:cNvPr>
          <p:cNvSpPr txBox="1"/>
          <p:nvPr/>
        </p:nvSpPr>
        <p:spPr>
          <a:xfrm>
            <a:off x="426690" y="1028343"/>
            <a:ext cx="3171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実行予算・発注計画の入力に必要なもの</a:t>
            </a:r>
            <a:endParaRPr kumimoji="1" lang="en-US" altLang="ja-JP" dirty="0"/>
          </a:p>
          <a:p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事業計算シート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ja-JP" altLang="en-US" sz="1400" dirty="0"/>
              <a:t>事業計画予算に、データが入っている場合もあります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見積書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設計費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工務店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地盤改良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水道工事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プレカット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入力箇所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事業計画予算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実行予算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発注計画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5280F8D0-DB9B-B103-98A7-D8BCAD48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1E8ED48-DEDB-174D-0C8D-B274E35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0A598A7-5B30-3EB2-E8F9-FE03A7D3010B}"/>
              </a:ext>
            </a:extLst>
          </p:cNvPr>
          <p:cNvGrpSpPr/>
          <p:nvPr/>
        </p:nvGrpSpPr>
        <p:grpSpPr>
          <a:xfrm>
            <a:off x="3855563" y="1288907"/>
            <a:ext cx="8179026" cy="4621699"/>
            <a:chOff x="2881383" y="1505724"/>
            <a:chExt cx="9172059" cy="498715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FDC9191-A7A1-37F5-B082-F273E0E5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1383" y="1505724"/>
              <a:ext cx="9172059" cy="4987151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011C2A9-3102-6CD1-F324-7C4D66726029}"/>
                </a:ext>
              </a:extLst>
            </p:cNvPr>
            <p:cNvSpPr/>
            <p:nvPr/>
          </p:nvSpPr>
          <p:spPr>
            <a:xfrm>
              <a:off x="5029200" y="3224213"/>
              <a:ext cx="6722269" cy="250269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20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B6072-386C-2B65-33FA-8267F238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AF48D1-2DC0-62D2-71FB-2BF59ECF5DD0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4F3678-8638-4C39-8C1E-5C7C9D7D8590}"/>
              </a:ext>
            </a:extLst>
          </p:cNvPr>
          <p:cNvSpPr txBox="1"/>
          <p:nvPr/>
        </p:nvSpPr>
        <p:spPr>
          <a:xfrm>
            <a:off x="426690" y="1028343"/>
            <a:ext cx="3171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建物計画の入力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マニュアル</a:t>
            </a:r>
            <a:br>
              <a:rPr kumimoji="1" lang="en-US" altLang="ja-JP" dirty="0"/>
            </a:br>
            <a:r>
              <a:rPr lang="ja-JP" altLang="en-US" dirty="0">
                <a:hlinkClick r:id="rId2"/>
              </a:rPr>
              <a:t>建物計画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kumimoji="1" lang="en-US" altLang="ja-JP" dirty="0"/>
              <a:t>※1)</a:t>
            </a:r>
            <a:r>
              <a:rPr lang="ja-JP" altLang="en-US" dirty="0"/>
              <a:t>を参照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r>
              <a:rPr kumimoji="1" lang="ja-JP" altLang="en-US" b="1" dirty="0"/>
              <a:t>実行予算・発注計画の入力</a:t>
            </a:r>
            <a:endParaRPr kumimoji="1"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マニュアル</a:t>
            </a:r>
            <a:br>
              <a:rPr kumimoji="1" lang="en-US" altLang="ja-JP" dirty="0"/>
            </a:br>
            <a:r>
              <a:rPr lang="ja-JP" altLang="en-US" dirty="0">
                <a:hlinkClick r:id="rId3"/>
              </a:rPr>
              <a:t>売建　実行予算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kumimoji="1" lang="en-US" altLang="ja-JP" dirty="0"/>
              <a:t>※2)</a:t>
            </a:r>
            <a:r>
              <a:rPr lang="ja-JP" altLang="en-US" dirty="0"/>
              <a:t>を参照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実行予算には、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設計費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工務店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地盤改良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水道工事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プレカット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を入力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ECB79C96-665D-5B5C-DB4E-A0F8430E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AF3C609-00C8-AB97-B3E1-514D5A7B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E1104E-3179-3EA4-2F2C-C026EF58DFC6}"/>
              </a:ext>
            </a:extLst>
          </p:cNvPr>
          <p:cNvSpPr txBox="1"/>
          <p:nvPr/>
        </p:nvSpPr>
        <p:spPr>
          <a:xfrm>
            <a:off x="2423368" y="6024064"/>
            <a:ext cx="833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※1</a:t>
            </a:r>
            <a:r>
              <a:rPr kumimoji="1" lang="ja-JP" altLang="en-US" dirty="0"/>
              <a:t>：</a:t>
            </a:r>
            <a:r>
              <a:rPr lang="en-US" altLang="ja-JP" dirty="0">
                <a:hlinkClick r:id="rId4"/>
              </a:rPr>
              <a:t>https://manual.dh-g.com/</a:t>
            </a:r>
            <a:r>
              <a:rPr lang="ja-JP" altLang="en-US" dirty="0">
                <a:hlinkClick r:id="rId4"/>
              </a:rPr>
              <a:t>ダイテック</a:t>
            </a:r>
            <a:r>
              <a:rPr lang="en-US" altLang="ja-JP" dirty="0">
                <a:hlinkClick r:id="rId4"/>
              </a:rPr>
              <a:t>/</a:t>
            </a:r>
            <a:r>
              <a:rPr lang="ja-JP" altLang="en-US" dirty="0">
                <a:hlinkClick r:id="rId4"/>
              </a:rPr>
              <a:t>実行予算</a:t>
            </a:r>
            <a:r>
              <a:rPr lang="en-US" altLang="ja-JP" dirty="0">
                <a:hlinkClick r:id="rId4"/>
              </a:rPr>
              <a:t>/</a:t>
            </a:r>
            <a:r>
              <a:rPr lang="ja-JP" altLang="en-US" dirty="0">
                <a:hlinkClick r:id="rId4"/>
              </a:rPr>
              <a:t>建物計画の登録</a:t>
            </a:r>
            <a:r>
              <a:rPr lang="en-US" altLang="ja-JP" dirty="0">
                <a:hlinkClick r:id="rId4"/>
              </a:rPr>
              <a:t>/</a:t>
            </a:r>
            <a:endParaRPr lang="en-US" altLang="ja-JP" dirty="0"/>
          </a:p>
          <a:p>
            <a:r>
              <a:rPr kumimoji="1" lang="en-US" altLang="ja-JP" dirty="0"/>
              <a:t>※2</a:t>
            </a:r>
            <a:r>
              <a:rPr kumimoji="1" lang="ja-JP" altLang="en-US" dirty="0"/>
              <a:t>：</a:t>
            </a:r>
            <a:r>
              <a:rPr lang="en-US" altLang="ja-JP" dirty="0">
                <a:hlinkClick r:id="rId3"/>
              </a:rPr>
              <a:t>https://manual.dh-g.com/</a:t>
            </a:r>
            <a:r>
              <a:rPr lang="ja-JP" altLang="en-US" dirty="0">
                <a:hlinkClick r:id="rId3"/>
              </a:rPr>
              <a:t>ダイテック</a:t>
            </a:r>
            <a:r>
              <a:rPr lang="en-US" altLang="ja-JP" dirty="0">
                <a:hlinkClick r:id="rId3"/>
              </a:rPr>
              <a:t>/</a:t>
            </a:r>
            <a:r>
              <a:rPr lang="ja-JP" altLang="en-US" dirty="0">
                <a:hlinkClick r:id="rId3"/>
              </a:rPr>
              <a:t>実行予算</a:t>
            </a:r>
            <a:r>
              <a:rPr lang="en-US" altLang="ja-JP" dirty="0">
                <a:hlinkClick r:id="rId3"/>
              </a:rPr>
              <a:t>/</a:t>
            </a:r>
            <a:r>
              <a:rPr lang="ja-JP" altLang="en-US" dirty="0">
                <a:hlinkClick r:id="rId3"/>
              </a:rPr>
              <a:t>実行予算作成</a:t>
            </a:r>
            <a:r>
              <a:rPr lang="en-US" altLang="ja-JP" dirty="0">
                <a:hlinkClick r:id="rId3"/>
              </a:rPr>
              <a:t>/</a:t>
            </a:r>
            <a:endParaRPr kumimoji="1" lang="en-US" altLang="ja-JP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E14EC7-C45D-AE7F-FB43-55B8AE446803}"/>
              </a:ext>
            </a:extLst>
          </p:cNvPr>
          <p:cNvGrpSpPr/>
          <p:nvPr/>
        </p:nvGrpSpPr>
        <p:grpSpPr>
          <a:xfrm>
            <a:off x="3598267" y="886154"/>
            <a:ext cx="6812280" cy="3390900"/>
            <a:chOff x="4298624" y="704153"/>
            <a:chExt cx="6812280" cy="339090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07A45DE-B508-ED43-C21A-BE516FC8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624" y="704153"/>
              <a:ext cx="6812280" cy="3390900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5DDE407-A41C-A10C-C8E0-62C9B8BC4C8C}"/>
                </a:ext>
              </a:extLst>
            </p:cNvPr>
            <p:cNvSpPr txBox="1"/>
            <p:nvPr/>
          </p:nvSpPr>
          <p:spPr>
            <a:xfrm>
              <a:off x="6801848" y="1124764"/>
              <a:ext cx="1826141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highlight>
                    <a:srgbClr val="FFFF00"/>
                  </a:highlight>
                </a:rPr>
                <a:t>建物計画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A61A333-5D71-0A64-C1FD-3A480DC9F94F}"/>
              </a:ext>
            </a:extLst>
          </p:cNvPr>
          <p:cNvGrpSpPr/>
          <p:nvPr/>
        </p:nvGrpSpPr>
        <p:grpSpPr>
          <a:xfrm>
            <a:off x="5122054" y="2656270"/>
            <a:ext cx="6812280" cy="3303270"/>
            <a:chOff x="5379720" y="2943419"/>
            <a:chExt cx="6812280" cy="330327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A92CDEF-0245-1AA6-D774-5E38A2B8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9720" y="2943419"/>
              <a:ext cx="6812280" cy="3303270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C725BB8-2F77-6B50-1CD1-DCEE433BC6A0}"/>
                </a:ext>
              </a:extLst>
            </p:cNvPr>
            <p:cNvSpPr txBox="1"/>
            <p:nvPr/>
          </p:nvSpPr>
          <p:spPr>
            <a:xfrm>
              <a:off x="6846867" y="3888104"/>
              <a:ext cx="3877985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highlight>
                    <a:srgbClr val="FFFF00"/>
                  </a:highlight>
                </a:rPr>
                <a:t>実行予算・発注計画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64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424-EDE1-4DFA-7489-E8E085A4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757AE0-0946-C4A1-623A-C7318C49FF82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9212EE-DC90-28C7-5ACD-2ED514650D8F}"/>
              </a:ext>
            </a:extLst>
          </p:cNvPr>
          <p:cNvSpPr txBox="1"/>
          <p:nvPr/>
        </p:nvSpPr>
        <p:spPr>
          <a:xfrm>
            <a:off x="426690" y="1028343"/>
            <a:ext cx="317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建物計画の入力例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F4B178DD-DC5A-4D96-4A96-928B1912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8D84E87-A904-F62D-272D-062F4BB1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8BCB67-CCDE-DEDD-0F89-01E920BB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4" y="1487011"/>
            <a:ext cx="10747089" cy="5121607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21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4F531-6100-4174-B27C-2BC156FCF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0EB106-613A-F950-3C6B-573E782BEF9F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534320-5A82-68B1-21BA-78FF1D8CC0EC}"/>
              </a:ext>
            </a:extLst>
          </p:cNvPr>
          <p:cNvSpPr txBox="1"/>
          <p:nvPr/>
        </p:nvSpPr>
        <p:spPr>
          <a:xfrm>
            <a:off x="426690" y="1028343"/>
            <a:ext cx="317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一括編集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F47BA188-C72C-2421-33C3-3E8A9ADB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7541CA0-190B-2377-FE22-1C321E51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3BC8E2-37B6-D44E-7BAB-D6466A59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4" y="1487010"/>
            <a:ext cx="5467546" cy="27215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823176-3348-3639-58DB-21A1D5C0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347" y="1327629"/>
            <a:ext cx="3019846" cy="181000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36E327C-91D9-8DB7-3F59-CCE178FF44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7266"/>
          <a:stretch/>
        </p:blipFill>
        <p:spPr>
          <a:xfrm>
            <a:off x="876694" y="4330043"/>
            <a:ext cx="10691532" cy="120032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177127-3C74-915F-6F1A-9CAE54B1D37C}"/>
              </a:ext>
            </a:extLst>
          </p:cNvPr>
          <p:cNvSpPr/>
          <p:nvPr/>
        </p:nvSpPr>
        <p:spPr>
          <a:xfrm>
            <a:off x="5419619" y="2392012"/>
            <a:ext cx="924621" cy="6083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1D436E9-0663-B2F3-FDE4-6C084F5A7CCD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344240" y="1669630"/>
            <a:ext cx="2533060" cy="1026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A0D6566-203D-19C7-EE80-6275B1BF50DE}"/>
              </a:ext>
            </a:extLst>
          </p:cNvPr>
          <p:cNvGrpSpPr/>
          <p:nvPr/>
        </p:nvGrpSpPr>
        <p:grpSpPr>
          <a:xfrm>
            <a:off x="4601413" y="5788284"/>
            <a:ext cx="3952037" cy="646331"/>
            <a:chOff x="-2970691" y="4965770"/>
            <a:chExt cx="3952037" cy="64633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5588CFF-4683-83A7-2EB4-357090D9F53F}"/>
                </a:ext>
              </a:extLst>
            </p:cNvPr>
            <p:cNvSpPr txBox="1"/>
            <p:nvPr/>
          </p:nvSpPr>
          <p:spPr>
            <a:xfrm>
              <a:off x="-2970691" y="4965770"/>
              <a:ext cx="395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エクセル感覚で編集が可能です。</a:t>
              </a:r>
              <a:endParaRPr kumimoji="1" lang="en-US" altLang="ja-JP" dirty="0"/>
            </a:p>
            <a:p>
              <a:r>
                <a:rPr kumimoji="1" lang="ja-JP" altLang="en-US" dirty="0"/>
                <a:t>編集完了後に、　　　　　クリック</a:t>
              </a:r>
              <a:endParaRPr kumimoji="1" lang="en-US" altLang="ja-JP" dirty="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581D832-F940-DD7F-95D1-3433B69FF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7241" y="5304839"/>
              <a:ext cx="1087011" cy="245191"/>
            </a:xfrm>
            <a:prstGeom prst="rect">
              <a:avLst/>
            </a:prstGeom>
          </p:spPr>
        </p:pic>
      </p:grp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C964B8-708B-D3B5-AD70-E41F1ED12D09}"/>
              </a:ext>
            </a:extLst>
          </p:cNvPr>
          <p:cNvCxnSpPr>
            <a:cxnSpLocks/>
          </p:cNvCxnSpPr>
          <p:nvPr/>
        </p:nvCxnSpPr>
        <p:spPr>
          <a:xfrm flipH="1">
            <a:off x="8396347" y="1981200"/>
            <a:ext cx="1052453" cy="2347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66E2B-1877-BC3E-BC72-8AFC6F2B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279494-8B80-4904-5EFD-75CC92DDF5CB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0E7005-78AE-D69B-1314-33679455808C}"/>
              </a:ext>
            </a:extLst>
          </p:cNvPr>
          <p:cNvSpPr txBox="1"/>
          <p:nvPr/>
        </p:nvSpPr>
        <p:spPr>
          <a:xfrm>
            <a:off x="426690" y="1028343"/>
            <a:ext cx="317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/>
              <a:t>実行予算・発注計画の</a:t>
            </a:r>
            <a:r>
              <a:rPr kumimoji="1" lang="ja-JP" altLang="en-US" b="1" dirty="0"/>
              <a:t>入力例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672C6AA6-E4F5-D03B-E3CE-31F6B534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F3B7866-A4EE-B7DF-9147-742FB10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C13CFA3-DAB9-4210-4B01-D986FCCE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00" y="1486800"/>
            <a:ext cx="10747088" cy="5121607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72417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6132-5663-E093-16F0-DB0567AB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93204-57D3-0F99-2B2A-62BCF84A0A58}"/>
              </a:ext>
            </a:extLst>
          </p:cNvPr>
          <p:cNvSpPr txBox="1"/>
          <p:nvPr/>
        </p:nvSpPr>
        <p:spPr>
          <a:xfrm>
            <a:off x="415636" y="249382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事業計画承認後の建物計画、実行予算・発注計画（建売）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8ED3BC-4068-E192-BBF4-5F0CDB215A5D}"/>
              </a:ext>
            </a:extLst>
          </p:cNvPr>
          <p:cNvSpPr txBox="1"/>
          <p:nvPr/>
        </p:nvSpPr>
        <p:spPr>
          <a:xfrm>
            <a:off x="426690" y="1028343"/>
            <a:ext cx="317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/>
              <a:t>実行予算・発注計画の</a:t>
            </a:r>
            <a:r>
              <a:rPr kumimoji="1" lang="ja-JP" altLang="en-US" b="1" dirty="0"/>
              <a:t>入力例</a:t>
            </a:r>
            <a:endParaRPr kumimoji="1" lang="en-US" altLang="ja-JP" dirty="0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C0790A83-B8BB-DF4B-C25B-8DAE0ECB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B9DF-1F92-433F-95A6-57739DA110F8}" type="datetime1">
              <a:rPr lang="ja-JP" altLang="en-US" smtClean="0"/>
              <a:t>2025/3/13</a:t>
            </a:fld>
            <a:endParaRPr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430CFFB-BE43-2C8C-7824-025574C6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1D87-930E-4C08-9941-2955FB9C2F1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35F0FF-BC0F-5250-E955-015B8566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00" y="1486800"/>
            <a:ext cx="8012934" cy="381862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E62D20B-BC19-096E-D57B-82F71F16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770" y="1397675"/>
            <a:ext cx="1417660" cy="24809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5E7181-8F31-4D33-23C2-15FD7B76324C}"/>
              </a:ext>
            </a:extLst>
          </p:cNvPr>
          <p:cNvSpPr/>
          <p:nvPr/>
        </p:nvSpPr>
        <p:spPr>
          <a:xfrm>
            <a:off x="8759824" y="2759075"/>
            <a:ext cx="131509" cy="1428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8617D93-CB24-20D6-37AF-8AA2E989C1B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891333" y="1897380"/>
            <a:ext cx="2165147" cy="933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594AAE-74BA-B493-2B47-2490FA2490FC}"/>
              </a:ext>
            </a:extLst>
          </p:cNvPr>
          <p:cNvSpPr txBox="1"/>
          <p:nvPr/>
        </p:nvSpPr>
        <p:spPr>
          <a:xfrm>
            <a:off x="8963222" y="2898776"/>
            <a:ext cx="1569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三本線をクリック</a:t>
            </a:r>
            <a:endParaRPr kumimoji="1" lang="en-US" altLang="ja-JP" sz="1200" dirty="0"/>
          </a:p>
          <a:p>
            <a:r>
              <a:rPr kumimoji="1" lang="ja-JP" altLang="en-US" sz="1200" dirty="0"/>
              <a:t>表示列の選択が可能</a:t>
            </a:r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クリップをクリックしてファイルの保存が可能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77B8FBA-40A8-41DE-2DF2-271D316D5BC7}"/>
              </a:ext>
            </a:extLst>
          </p:cNvPr>
          <p:cNvSpPr/>
          <p:nvPr/>
        </p:nvSpPr>
        <p:spPr>
          <a:xfrm>
            <a:off x="8466454" y="3043598"/>
            <a:ext cx="131509" cy="1428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941FEAE-13D5-1791-D0F5-02FF47F84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908490"/>
            <a:ext cx="9182924" cy="17032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1118540-B0FF-B51A-0A49-1DD7A191A5E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096000" y="3186474"/>
            <a:ext cx="2436209" cy="1861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1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369</Words>
  <Application>Microsoft Office PowerPoint</Application>
  <PresentationFormat>ワイド画面</PresentationFormat>
  <Paragraphs>82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3</cp:revision>
  <dcterms:created xsi:type="dcterms:W3CDTF">2025-03-12T23:44:14Z</dcterms:created>
  <dcterms:modified xsi:type="dcterms:W3CDTF">2025-03-13T07:08:33Z</dcterms:modified>
</cp:coreProperties>
</file>