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58" r:id="rId4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8" autoAdjust="0"/>
  </p:normalViewPr>
  <p:slideViewPr>
    <p:cSldViewPr snapToGrid="0">
      <p:cViewPr>
        <p:scale>
          <a:sx n="125" d="100"/>
          <a:sy n="125" d="100"/>
        </p:scale>
        <p:origin x="-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0A0943D-70B3-4C71-9C58-1F73C777C358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860B1FF-420C-4461-B960-ADC73C86F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7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D8B2A7-4A53-23CC-0047-1E3FC1FB7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75B3F2-360A-7E7C-E732-2AEA7F582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F5F3DF-39F8-65B5-6E01-4708B62F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D3F4-3D7C-4196-8668-CE56434E60A8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978428-175F-70A1-4AC2-1C972863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2D7329-0A48-C7E0-D1A2-37B6B0EB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05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B03B5-B36A-A697-B00A-3D614BDE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04D200-FA5D-E43B-F9AA-D9CE154A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1E5D23-104B-564C-8027-2B09FEB1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E7A8-13DF-455E-B929-B5B58979CC28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63FB41-06EA-44C8-F4BF-88D87281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335978-DC7D-5125-7D76-919A97B8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63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244BE99-C957-E916-8A1C-9792DA816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E72E04-94E3-66C8-FCB4-CDAF98A76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AD8DB7-D227-54BB-C676-BAF890A4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EDF-417B-4EA4-82BA-648103CA65CE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0173E-A2F9-D61A-6ED0-75E4C27B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BEB8B9-6220-DB69-D546-2723AD4B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7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EEAA9-0F1F-19DF-B00B-ABB60A44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7D0251-04FA-D972-04ED-65BDDB8E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F0D5B0-EC7A-5423-A706-55E214CC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A84-7D1C-43AC-90A9-BC69D97FB730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BAE18C-3FE1-0382-608B-B4C98A4C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7A1FBE-B7CF-30DB-625F-6A5929F1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0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D1089D-B17E-316E-7E6C-71BD4C34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1B35D5-A1F6-3E40-564C-4626F348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990964-B953-1F75-ED80-6A726CCA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B377-2006-40C9-8E62-8A80FF3A8E0D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B62350-D078-3CB6-42FA-CC2CA055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C10695-D838-7B3D-8474-CD663BDB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45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087739-1BCC-D27B-1CB8-BC363404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84962C-C2CE-FE0D-1C90-8D9426831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1986BF-B0C3-DB1E-1BB3-4648AAD39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54963-D44C-C9E7-C87B-6A496C5F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EDB9-A85C-477F-8899-6F79D10BB168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E45D2A-4001-93DB-2D1C-13F8B7AC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A5EBB3-2775-20E7-F1FD-A543767E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39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C6E913-9580-9E68-798A-36A08269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07EC6D-79CB-5E9C-DC8D-EAF8B2A65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DD83E3-E114-6C48-D55E-44D15807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C82AEC-1A9D-0CE6-3A83-8875F1C92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EDDB51-18CF-419C-71C0-E7FBD27D9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1199DF-73B0-AFFC-50D0-9FD24C3A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88D3-0CAF-4FDC-B878-30CD22EE5CFA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17967D-2BED-A485-6F4F-AE577D39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897BEC-53AC-0C87-423D-931AB001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41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63855-E5FA-B48E-20E8-F4672AC3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058F4E-1B37-54EA-A12F-3ED0291F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C7F4-3E2D-442E-BC7F-EF19820B18DF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BB499B-CED6-99BC-69C0-7BEB5FC8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A9B451-C46E-E6F3-2719-581AD33E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6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864EA9-40EE-5B3F-5509-486C67D8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87E31FC2-0258-4768-88E6-5920823B2419}" type="datetime1">
              <a:rPr lang="ja-JP" altLang="en-US" smtClean="0"/>
              <a:t>2025/4/21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F0143A-3527-B546-5B0D-F13CEFF7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90BECB-B197-4867-DCDA-09E8AD7B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6525"/>
            <a:ext cx="2743200" cy="365125"/>
          </a:xfrm>
        </p:spPr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FAA79-C52E-15CA-8F3C-4728C4C8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F89C8A-2759-E63F-B9DB-F8E22663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FD4654-1CE1-9065-4FE0-4CEEE2FA4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A2EFF0-EBE4-E3E1-FEA0-4CC2A9E6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B084-77B9-4FD3-BD86-30F45AF07395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CF3566-FE3F-37DE-4B14-35855C97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9D0BB6-7EB0-76D7-B015-08DC9585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46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6D8BE-1D15-1F29-73A0-DB75A2FD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40018E4-3264-3FAD-C4F5-550A5465F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CB6E6F-C480-F37C-1587-DD1D52EF0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ACFA30-95FA-1D2B-B41D-22FEFBD2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AF7B-D05F-47B2-B6D6-7582CF161327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0B0679-8C45-C316-DB69-E9AE4AAF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52D013-1ED5-2A8B-240C-81A88D6C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0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F44789-AFC6-6809-36FA-B05C331E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51EA2B-D08F-0FC6-C670-78451D69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B95392-D93D-919C-72A5-2035F19AB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DC3B-86B9-4E8B-BD50-E1B253B568A1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1B4BB-9938-A99F-C8C8-8B56613D1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CE10C-B32A-A514-EFFF-A39C17FCA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101B8-FE5B-4504-9667-39C527AA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6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2BA8-0059-7E6F-4C7A-B1661383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4E66BE9-55A9-5CDA-898C-F7F00D59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33674"/>
          <a:stretch/>
        </p:blipFill>
        <p:spPr>
          <a:xfrm>
            <a:off x="378691" y="1313318"/>
            <a:ext cx="8319854" cy="246109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337B37-8E58-E9F7-D85E-EA043B9B9E1A}"/>
              </a:ext>
            </a:extLst>
          </p:cNvPr>
          <p:cNvSpPr txBox="1"/>
          <p:nvPr/>
        </p:nvSpPr>
        <p:spPr>
          <a:xfrm>
            <a:off x="295563" y="230909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ダイテック上での決済一覧、契約一覧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177A2E-033D-BD53-7F4E-C11F87A14596}"/>
              </a:ext>
            </a:extLst>
          </p:cNvPr>
          <p:cNvSpPr txBox="1"/>
          <p:nvPr/>
        </p:nvSpPr>
        <p:spPr>
          <a:xfrm>
            <a:off x="378691" y="772113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契約一覧は、仕入</a:t>
            </a:r>
            <a:r>
              <a:rPr kumimoji="1" lang="ja-JP" altLang="en-US" b="1" dirty="0">
                <a:solidFill>
                  <a:srgbClr val="FF0000"/>
                </a:solidFill>
              </a:rPr>
              <a:t>契約</a:t>
            </a:r>
            <a:r>
              <a:rPr kumimoji="1" lang="ja-JP" altLang="en-US" dirty="0"/>
              <a:t>と販売</a:t>
            </a:r>
            <a:r>
              <a:rPr kumimoji="1" lang="ja-JP" altLang="en-US" b="1" dirty="0">
                <a:solidFill>
                  <a:srgbClr val="FF0000"/>
                </a:solidFill>
              </a:rPr>
              <a:t>契約</a:t>
            </a:r>
            <a:r>
              <a:rPr kumimoji="1" lang="ja-JP" altLang="en-US" dirty="0"/>
              <a:t>の２つに分かれます。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D883CA-B0FC-F1A2-8861-E3A0B9024970}"/>
              </a:ext>
            </a:extLst>
          </p:cNvPr>
          <p:cNvSpPr/>
          <p:nvPr/>
        </p:nvSpPr>
        <p:spPr>
          <a:xfrm>
            <a:off x="590550" y="2051050"/>
            <a:ext cx="2508250" cy="10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B25C369-7169-3A0F-4B1E-457636376267}"/>
              </a:ext>
            </a:extLst>
          </p:cNvPr>
          <p:cNvSpPr/>
          <p:nvPr/>
        </p:nvSpPr>
        <p:spPr>
          <a:xfrm>
            <a:off x="3200400" y="2051050"/>
            <a:ext cx="2508250" cy="10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B26EEFC-B751-D4D3-E8AF-920DB5F37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1" y="4751334"/>
            <a:ext cx="11520000" cy="179640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FAD36D-1C0B-58D6-7180-515B1E4BDDB7}"/>
              </a:ext>
            </a:extLst>
          </p:cNvPr>
          <p:cNvSpPr txBox="1"/>
          <p:nvPr/>
        </p:nvSpPr>
        <p:spPr>
          <a:xfrm>
            <a:off x="424872" y="4300519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2025.3</a:t>
            </a:r>
            <a:r>
              <a:rPr kumimoji="1" lang="ja-JP" altLang="en-US" dirty="0"/>
              <a:t>月全店の</a:t>
            </a:r>
            <a:r>
              <a:rPr kumimoji="1" lang="ja-JP" altLang="en-US" b="1" dirty="0">
                <a:solidFill>
                  <a:srgbClr val="FF0000"/>
                </a:solidFill>
              </a:rPr>
              <a:t>契約</a:t>
            </a:r>
            <a:r>
              <a:rPr kumimoji="1" lang="ja-JP" altLang="en-US" dirty="0"/>
              <a:t>一覧のサンプル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DD0AC1-48F3-C6A1-D4A9-0260F1D1D067}"/>
              </a:ext>
            </a:extLst>
          </p:cNvPr>
          <p:cNvSpPr txBox="1"/>
          <p:nvPr/>
        </p:nvSpPr>
        <p:spPr>
          <a:xfrm>
            <a:off x="8950036" y="1313318"/>
            <a:ext cx="2974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仕入</a:t>
            </a:r>
            <a:r>
              <a:rPr kumimoji="1" lang="ja-JP" altLang="en-US" b="1" dirty="0">
                <a:solidFill>
                  <a:srgbClr val="FF0000"/>
                </a:solidFill>
              </a:rPr>
              <a:t>契約</a:t>
            </a:r>
            <a:r>
              <a:rPr kumimoji="1" lang="ja-JP" altLang="en-US" b="1" dirty="0"/>
              <a:t>一覧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　をクリックして物件一覧を表示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必要情報が全て入力されていることを確認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C96805-AE2D-57CE-4874-8633379ECB35}"/>
              </a:ext>
            </a:extLst>
          </p:cNvPr>
          <p:cNvSpPr txBox="1"/>
          <p:nvPr/>
        </p:nvSpPr>
        <p:spPr>
          <a:xfrm>
            <a:off x="8950036" y="2997009"/>
            <a:ext cx="2974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販売</a:t>
            </a:r>
            <a:r>
              <a:rPr kumimoji="1" lang="ja-JP" altLang="en-US" b="1" dirty="0">
                <a:solidFill>
                  <a:srgbClr val="FF0000"/>
                </a:solidFill>
              </a:rPr>
              <a:t>契約</a:t>
            </a:r>
            <a:r>
              <a:rPr kumimoji="1" lang="ja-JP" altLang="en-US" b="1" dirty="0"/>
              <a:t>一覧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　をクリックして物件一覧を表示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必要な情報が全て入力されていることを確認</a:t>
            </a:r>
          </a:p>
          <a:p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281333A-1B3A-6846-0947-D5216BD6B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308" y="1657249"/>
            <a:ext cx="190527" cy="1619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51A8C92-BBDD-B09A-EC0B-01BD30C9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045" y="3337709"/>
            <a:ext cx="190527" cy="161948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37D3E9-C3CE-0B13-D314-7D069533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410-407A-4F3C-AA3E-9F7FEB59585B}" type="datetime1">
              <a:rPr lang="ja-JP" altLang="en-US" smtClean="0"/>
              <a:t>2025/4/21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987B16-E90C-CA24-A8BB-5108E777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54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9031D-A310-1883-AE16-F8150A70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8A91F5-E9D5-9C1C-3AC9-64154CCEBD6B}"/>
              </a:ext>
            </a:extLst>
          </p:cNvPr>
          <p:cNvSpPr txBox="1"/>
          <p:nvPr/>
        </p:nvSpPr>
        <p:spPr>
          <a:xfrm>
            <a:off x="295563" y="230909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ダイテック上での決済一覧、契約一覧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1872BB-355B-F137-5FCE-92E74AEB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906"/>
          <a:stretch/>
        </p:blipFill>
        <p:spPr>
          <a:xfrm>
            <a:off x="378691" y="1313318"/>
            <a:ext cx="8319854" cy="24647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77B03A-3534-1D0A-6247-CAFA96A0F921}"/>
              </a:ext>
            </a:extLst>
          </p:cNvPr>
          <p:cNvSpPr txBox="1"/>
          <p:nvPr/>
        </p:nvSpPr>
        <p:spPr>
          <a:xfrm>
            <a:off x="378691" y="772113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決済一覧は、仕入</a:t>
            </a:r>
            <a:r>
              <a:rPr kumimoji="1" lang="ja-JP" altLang="en-US" b="1" dirty="0">
                <a:solidFill>
                  <a:schemeClr val="accent1"/>
                </a:solidFill>
              </a:rPr>
              <a:t>決済</a:t>
            </a:r>
            <a:r>
              <a:rPr kumimoji="1" lang="ja-JP" altLang="en-US" dirty="0"/>
              <a:t>と販売</a:t>
            </a:r>
            <a:r>
              <a:rPr kumimoji="1" lang="ja-JP" altLang="en-US" b="1" dirty="0">
                <a:solidFill>
                  <a:schemeClr val="accent1"/>
                </a:solidFill>
              </a:rPr>
              <a:t>決済</a:t>
            </a:r>
            <a:r>
              <a:rPr kumimoji="1" lang="ja-JP" altLang="en-US" dirty="0"/>
              <a:t>の２つに分かれます。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73EA1B-05C0-7B0A-C5EA-5E2AE951A9F8}"/>
              </a:ext>
            </a:extLst>
          </p:cNvPr>
          <p:cNvSpPr txBox="1"/>
          <p:nvPr/>
        </p:nvSpPr>
        <p:spPr>
          <a:xfrm>
            <a:off x="8950036" y="1313318"/>
            <a:ext cx="2974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仕入</a:t>
            </a:r>
            <a:r>
              <a:rPr kumimoji="1" lang="ja-JP" altLang="en-US" b="1" dirty="0">
                <a:solidFill>
                  <a:schemeClr val="accent1"/>
                </a:solidFill>
              </a:rPr>
              <a:t>決済</a:t>
            </a:r>
            <a:r>
              <a:rPr kumimoji="1" lang="ja-JP" altLang="en-US" b="1" dirty="0"/>
              <a:t>一覧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　をクリックして物件一覧を表示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必要情報が全て入力されていることを確認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CD1558-C14E-8559-A99B-E66FB807BC68}"/>
              </a:ext>
            </a:extLst>
          </p:cNvPr>
          <p:cNvSpPr txBox="1"/>
          <p:nvPr/>
        </p:nvSpPr>
        <p:spPr>
          <a:xfrm>
            <a:off x="8950036" y="2997009"/>
            <a:ext cx="2974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販売</a:t>
            </a:r>
            <a:r>
              <a:rPr kumimoji="1" lang="ja-JP" altLang="en-US" b="1" dirty="0">
                <a:solidFill>
                  <a:schemeClr val="accent1"/>
                </a:solidFill>
              </a:rPr>
              <a:t>決済</a:t>
            </a:r>
            <a:r>
              <a:rPr kumimoji="1" lang="ja-JP" altLang="en-US" b="1" dirty="0"/>
              <a:t>一覧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　をクリックして物件一覧を表示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必要な情報が全て入力されていることを確認</a:t>
            </a:r>
          </a:p>
          <a:p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788792C-EA59-8029-FEBA-A99B61E3E762}"/>
              </a:ext>
            </a:extLst>
          </p:cNvPr>
          <p:cNvSpPr/>
          <p:nvPr/>
        </p:nvSpPr>
        <p:spPr>
          <a:xfrm>
            <a:off x="593725" y="2270125"/>
            <a:ext cx="2508250" cy="1016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57A0271-D5F9-FFEA-7709-67C9C4BD670F}"/>
              </a:ext>
            </a:extLst>
          </p:cNvPr>
          <p:cNvSpPr/>
          <p:nvPr/>
        </p:nvSpPr>
        <p:spPr>
          <a:xfrm>
            <a:off x="3200400" y="2270125"/>
            <a:ext cx="2508250" cy="10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1B8F365-DF18-7192-8DF3-15711E27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308" y="1657249"/>
            <a:ext cx="190527" cy="16194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C11243B-D989-0845-37AD-42A3D7C42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045" y="3337709"/>
            <a:ext cx="190527" cy="1619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806342-B6EC-3451-DF90-E2FF92D3A78D}"/>
              </a:ext>
            </a:extLst>
          </p:cNvPr>
          <p:cNvSpPr txBox="1"/>
          <p:nvPr/>
        </p:nvSpPr>
        <p:spPr>
          <a:xfrm>
            <a:off x="404957" y="4162666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2025.3</a:t>
            </a:r>
            <a:r>
              <a:rPr kumimoji="1" lang="ja-JP" altLang="en-US" dirty="0"/>
              <a:t>月全店の</a:t>
            </a:r>
            <a:r>
              <a:rPr kumimoji="1" lang="ja-JP" altLang="en-US" b="1" dirty="0">
                <a:solidFill>
                  <a:schemeClr val="accent1"/>
                </a:solidFill>
              </a:rPr>
              <a:t>決済</a:t>
            </a:r>
            <a:r>
              <a:rPr kumimoji="1" lang="ja-JP" altLang="en-US" dirty="0"/>
              <a:t>一覧のサンプル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C590E6-6B75-4DAB-6AE0-D540639F3BF1}"/>
              </a:ext>
            </a:extLst>
          </p:cNvPr>
          <p:cNvSpPr/>
          <p:nvPr/>
        </p:nvSpPr>
        <p:spPr>
          <a:xfrm>
            <a:off x="3200400" y="2482838"/>
            <a:ext cx="2508250" cy="10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A89BA63F-55B4-8CB6-3519-3AD90BE66AC7}"/>
              </a:ext>
            </a:extLst>
          </p:cNvPr>
          <p:cNvCxnSpPr>
            <a:endCxn id="10" idx="0"/>
          </p:cNvCxnSpPr>
          <p:nvPr/>
        </p:nvCxnSpPr>
        <p:spPr>
          <a:xfrm rot="10800000" flipV="1">
            <a:off x="1847850" y="1477817"/>
            <a:ext cx="7102186" cy="7923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8F564EC8-634C-0ACC-0B90-E3A32D2E0A88}"/>
              </a:ext>
            </a:extLst>
          </p:cNvPr>
          <p:cNvCxnSpPr>
            <a:endCxn id="11" idx="3"/>
          </p:cNvCxnSpPr>
          <p:nvPr/>
        </p:nvCxnSpPr>
        <p:spPr>
          <a:xfrm rot="10800000">
            <a:off x="5708651" y="2320925"/>
            <a:ext cx="3204929" cy="820432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5810E24A-483E-0DBE-77F2-5FA53FF96AC8}"/>
              </a:ext>
            </a:extLst>
          </p:cNvPr>
          <p:cNvCxnSpPr>
            <a:cxnSpLocks/>
            <a:endCxn id="12" idx="2"/>
          </p:cNvCxnSpPr>
          <p:nvPr/>
        </p:nvCxnSpPr>
        <p:spPr>
          <a:xfrm rot="10800000">
            <a:off x="4454526" y="2584438"/>
            <a:ext cx="4459057" cy="549952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7B03F903-28DB-53B4-63D7-B4144C4B92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5941"/>
          <a:stretch/>
        </p:blipFill>
        <p:spPr>
          <a:xfrm>
            <a:off x="404957" y="4590365"/>
            <a:ext cx="11519187" cy="2130286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BE5B68-356F-3B90-A9A9-02C91D06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EBF7-9733-4DC2-B05F-1A9F676014F3}" type="datetime1">
              <a:rPr lang="ja-JP" altLang="en-US" smtClean="0"/>
              <a:t>2025/4/21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F86A77-FF1E-BA16-95F2-6A540957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60AA0D-745B-8417-269C-094B722DE3C9}"/>
              </a:ext>
            </a:extLst>
          </p:cNvPr>
          <p:cNvSpPr/>
          <p:nvPr/>
        </p:nvSpPr>
        <p:spPr>
          <a:xfrm>
            <a:off x="3200400" y="2049249"/>
            <a:ext cx="2508250" cy="10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A2EB9293-D732-48C8-24E4-BBEF245C8F10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5708651" y="2100050"/>
            <a:ext cx="3204929" cy="1034341"/>
          </a:xfrm>
          <a:prstGeom prst="bent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3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EE1F93-1105-93F3-E69B-89A7146AC449}"/>
              </a:ext>
            </a:extLst>
          </p:cNvPr>
          <p:cNvSpPr txBox="1"/>
          <p:nvPr/>
        </p:nvSpPr>
        <p:spPr>
          <a:xfrm>
            <a:off x="341745" y="6003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提出データの作成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22632A6-ACC2-F47D-AF9F-6500AA8C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53" y="5403328"/>
            <a:ext cx="3014955" cy="11964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DB6451A-7315-7096-4500-702177D7446A}"/>
              </a:ext>
            </a:extLst>
          </p:cNvPr>
          <p:cNvGrpSpPr/>
          <p:nvPr/>
        </p:nvGrpSpPr>
        <p:grpSpPr>
          <a:xfrm>
            <a:off x="1019463" y="2017263"/>
            <a:ext cx="10557164" cy="3229401"/>
            <a:chOff x="615373" y="2036313"/>
            <a:chExt cx="10557164" cy="322940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E5E5915-4FB5-1E80-8744-80FC5EBA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6916"/>
            <a:stretch/>
          </p:blipFill>
          <p:spPr>
            <a:xfrm>
              <a:off x="615373" y="2036313"/>
              <a:ext cx="10557164" cy="3229401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D8DFE45-1FDA-F580-EAFC-8F54E53B3CF9}"/>
                </a:ext>
              </a:extLst>
            </p:cNvPr>
            <p:cNvSpPr/>
            <p:nvPr/>
          </p:nvSpPr>
          <p:spPr>
            <a:xfrm>
              <a:off x="9997283" y="2782887"/>
              <a:ext cx="892174" cy="1333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4008FAA-7F3B-645F-6DEE-624975AE53A2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flipH="1">
            <a:off x="10013731" y="2897187"/>
            <a:ext cx="833729" cy="250614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109300-E087-54EC-2686-51362FA0D1DC}"/>
              </a:ext>
            </a:extLst>
          </p:cNvPr>
          <p:cNvSpPr txBox="1"/>
          <p:nvPr/>
        </p:nvSpPr>
        <p:spPr>
          <a:xfrm>
            <a:off x="615373" y="996417"/>
            <a:ext cx="292792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で提出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仕入契約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契約一覧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決済一覧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販売契約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契約一覧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土地先行一覧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決済一覧</a:t>
            </a:r>
            <a:endParaRPr kumimoji="1"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02E6F2-3A1A-A327-15B9-C812B5028B27}"/>
              </a:ext>
            </a:extLst>
          </p:cNvPr>
          <p:cNvSpPr txBox="1"/>
          <p:nvPr/>
        </p:nvSpPr>
        <p:spPr>
          <a:xfrm>
            <a:off x="4582980" y="816934"/>
            <a:ext cx="5535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検索条件の担当部署を入力し、自店舗の一覧を作成</a:t>
            </a:r>
            <a:endParaRPr kumimoji="1" lang="en-US" altLang="ja-JP" b="1" dirty="0"/>
          </a:p>
          <a:p>
            <a:pPr indent="176213"/>
            <a:r>
              <a:rPr kumimoji="1" lang="ja-JP" altLang="en-US" b="1" dirty="0"/>
              <a:t>保存先：既存契約一覧・決済一覧と同じ場所</a:t>
            </a:r>
            <a:endParaRPr kumimoji="1" lang="en-US" altLang="ja-JP" b="1" dirty="0"/>
          </a:p>
          <a:p>
            <a:pPr indent="176213"/>
            <a:r>
              <a:rPr kumimoji="1" lang="en-US" altLang="ja-JP" b="1" dirty="0" err="1"/>
              <a:t>DirectCloud</a:t>
            </a:r>
            <a:r>
              <a:rPr kumimoji="1" lang="en-US" altLang="ja-JP" b="1" dirty="0"/>
              <a:t>:\</a:t>
            </a:r>
            <a:r>
              <a:rPr kumimoji="1" lang="ja-JP" altLang="en-US" b="1" dirty="0"/>
              <a:t>共有</a:t>
            </a:r>
            <a:r>
              <a:rPr kumimoji="1" lang="en-US" altLang="ja-JP" b="1" dirty="0"/>
              <a:t>\</a:t>
            </a:r>
            <a:r>
              <a:rPr kumimoji="1" lang="ja-JP" altLang="en-US" b="1" dirty="0"/>
              <a:t>管理資料</a:t>
            </a:r>
            <a:r>
              <a:rPr kumimoji="1" lang="en-US" altLang="ja-JP" b="1" dirty="0"/>
              <a:t>\</a:t>
            </a:r>
            <a:r>
              <a:rPr kumimoji="1" lang="ja-JP" altLang="en-US" b="1" dirty="0"/>
              <a:t>管理部</a:t>
            </a:r>
            <a:r>
              <a:rPr kumimoji="1" lang="en-US" altLang="ja-JP" b="1" dirty="0"/>
              <a:t>\</a:t>
            </a:r>
            <a:r>
              <a:rPr kumimoji="1" lang="ja-JP" altLang="en-US" b="1" dirty="0">
                <a:solidFill>
                  <a:srgbClr val="FF0000"/>
                </a:solidFill>
              </a:rPr>
              <a:t>契約一覧</a:t>
            </a:r>
            <a:endParaRPr lang="en-US" altLang="ja-JP" b="1" dirty="0">
              <a:solidFill>
                <a:srgbClr val="FF0000"/>
              </a:solidFill>
            </a:endParaRPr>
          </a:p>
          <a:p>
            <a:pPr indent="176213"/>
            <a:r>
              <a:rPr kumimoji="1" lang="en-US" altLang="ja-JP" b="1" dirty="0" err="1"/>
              <a:t>DirectCloud</a:t>
            </a:r>
            <a:r>
              <a:rPr kumimoji="1" lang="en-US" altLang="ja-JP" b="1" dirty="0"/>
              <a:t>:\</a:t>
            </a:r>
            <a:r>
              <a:rPr kumimoji="1" lang="ja-JP" altLang="en-US" b="1" dirty="0"/>
              <a:t>共有</a:t>
            </a:r>
            <a:r>
              <a:rPr kumimoji="1" lang="en-US" altLang="ja-JP" b="1" dirty="0"/>
              <a:t>\</a:t>
            </a:r>
            <a:r>
              <a:rPr kumimoji="1" lang="ja-JP" altLang="en-US" b="1" dirty="0"/>
              <a:t>管理資料</a:t>
            </a:r>
            <a:r>
              <a:rPr kumimoji="1" lang="en-US" altLang="ja-JP" b="1" dirty="0"/>
              <a:t>\</a:t>
            </a:r>
            <a:r>
              <a:rPr kumimoji="1" lang="ja-JP" altLang="en-US" b="1" dirty="0"/>
              <a:t>管理部</a:t>
            </a:r>
            <a:r>
              <a:rPr kumimoji="1" lang="en-US" altLang="ja-JP" b="1" dirty="0"/>
              <a:t>\</a:t>
            </a:r>
            <a:r>
              <a:rPr kumimoji="1" lang="ja-JP" altLang="en-US" b="1" dirty="0">
                <a:solidFill>
                  <a:schemeClr val="accent1"/>
                </a:solidFill>
              </a:rPr>
              <a:t>決済一覧</a:t>
            </a:r>
            <a:endParaRPr kumimoji="1" lang="en-US" altLang="ja-JP" b="1" dirty="0">
              <a:solidFill>
                <a:schemeClr val="accent1"/>
              </a:solidFill>
            </a:endParaRPr>
          </a:p>
        </p:txBody>
      </p: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5C65FFBF-AA22-3092-2EC0-F19ABAAE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A79-E826-4F86-B74F-FDED18C90892}" type="datetime1">
              <a:rPr lang="ja-JP" altLang="en-US" smtClean="0"/>
              <a:t>2025/4/21</a:t>
            </a:fld>
            <a:endParaRPr lang="ja-JP" altLang="en-US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84D7EB7F-FF37-4C60-DFAE-351887FE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1B8-FE5B-4504-9667-39C527AA7C4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422B33-1B78-AB12-561A-1DC991EF230B}"/>
              </a:ext>
            </a:extLst>
          </p:cNvPr>
          <p:cNvSpPr txBox="1"/>
          <p:nvPr/>
        </p:nvSpPr>
        <p:spPr>
          <a:xfrm>
            <a:off x="1295776" y="5621179"/>
            <a:ext cx="601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u="sng" dirty="0"/>
              <a:t>提出前に、</a:t>
            </a:r>
            <a:r>
              <a:rPr kumimoji="1" lang="ja-JP" altLang="en-US" b="1" u="sng" dirty="0">
                <a:solidFill>
                  <a:srgbClr val="FF0000"/>
                </a:solidFill>
              </a:rPr>
              <a:t>件数</a:t>
            </a:r>
            <a:r>
              <a:rPr kumimoji="1" lang="ja-JP" altLang="en-US" u="sng" dirty="0"/>
              <a:t>や入力間違い、漏れがない事を確認</a:t>
            </a:r>
            <a:endParaRPr kumimoji="1" lang="en-US" altLang="ja-JP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u="sng" dirty="0"/>
              <a:t>タスク管理から処理を行うと、入力漏れは防げます</a:t>
            </a:r>
            <a:r>
              <a:rPr kumimoji="1" lang="ja-JP" altLang="en-US" dirty="0"/>
              <a:t>。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70192DA-CA4E-974C-F109-E1410B130339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2373070" y="3724275"/>
            <a:ext cx="1929299" cy="189690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E0BA719-C6DF-606D-0A7D-291FF838025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302369" y="3681413"/>
            <a:ext cx="3694046" cy="193976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D430B96-869D-A01E-2B99-34CF9073D0F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302369" y="4561670"/>
            <a:ext cx="3088111" cy="105950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D5D6B27-18D6-7286-AAB3-D6E754C46F4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302369" y="4430883"/>
            <a:ext cx="4374065" cy="119029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D22DB4A-DD79-AE62-754D-129A5B9F4737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302369" y="4325587"/>
            <a:ext cx="5774423" cy="129559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248</Words>
  <Application>Microsoft Office PowerPoint</Application>
  <PresentationFormat>ワイド画面</PresentationFormat>
  <Paragraphs>39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9</cp:revision>
  <cp:lastPrinted>2025-04-21T08:51:35Z</cp:lastPrinted>
  <dcterms:created xsi:type="dcterms:W3CDTF">2025-04-01T07:33:56Z</dcterms:created>
  <dcterms:modified xsi:type="dcterms:W3CDTF">2025-04-21T08:51:45Z</dcterms:modified>
</cp:coreProperties>
</file>