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82B5D27-F7E0-4FFD-8507-B77615C2F531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4010377-042C-4F16-9C01-A97E02D39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41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D21F6-D66C-C944-18E0-ACFC62DB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92EED8-4520-7614-C963-F4399F6D9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6B1301-F6D7-DD58-6FD4-0A8429C9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BDBB-5103-4FA0-8F56-3D5D0213F29A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900B33-C346-E083-C3A7-EB3379C0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C75A95-3C16-B783-B5F8-EA2183EE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7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A02BA6-B42A-33ED-2C37-0B65785F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D6F286-D322-4249-08F8-489FFD902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D6125A-8383-2CFD-675D-4E00FD6E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4E78-EA25-43CB-8C83-07109EAF8AAE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47FBBA-8FE7-D775-0E55-5955F4BC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515FE-FDE3-3505-8C51-D56E0A5A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0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F80F3F-46AE-9434-F23B-1B61DCE97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9F1BDD-F6A8-BCD7-FF95-9971B4A8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3D674F-F654-C910-E275-B94CE387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AD1A-49E0-4F48-9B55-F57E875CABD1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81C81-52FC-6B23-4B46-B50924B0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484230-C8D3-A20F-0F82-3AB41D8D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9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FF768-D010-4219-0AC7-1199DDBA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1B0695-A862-3D55-9C80-0E3BBE576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ADF01F-FE03-1B53-AA17-AD197898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F4F9-D9E9-45BF-A98D-FDD8E4C894AB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09BE77-8988-353B-9503-3CD3935C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346DD4-5D3F-3B6C-1D29-8C34D9EB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0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3F06C-0D5C-1E0E-03D4-D50E1D82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2B9629-5CCE-3FB7-26CD-1460B4B6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88E4EE-A497-E128-B9CD-F605AD35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49B3-3CED-4E52-80E3-177C86505133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89C2F-B51D-A88D-A93C-53CEA3E8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786861-4FD6-B9BB-22B5-A6CCA24C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A66E2-0C4F-7DD0-E88E-F745656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1663BA-3E9B-C46F-B5D2-E7EF04E43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7E02A7-7797-9C5C-6EF7-6F3F33345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9AD785-8181-AB0C-9AA5-842808D6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9C8-2925-4908-A170-94993417791D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B3686D-4435-742D-BEF2-2E602CB6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C4658A-7C78-00EB-7DD0-CBDA3877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8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15C401-116A-BE47-1FA2-D032C94F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ECCFD3-FC25-7A9A-6309-702024DC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FBC65D-05EB-37CF-BE97-80933EBD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9C44DA-F725-B62C-C7F6-5E18320EF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3B181CB-8E63-F58E-A67D-C4AEB8CB9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863EE6-D356-2D31-9A1A-F414F6A0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1482-580E-4191-A48F-6A87B92114C7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B23BF6-7DFB-D462-7F71-4BE5F361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FA3AF8-7237-6A4B-7C2B-38D4DD1D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26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FB378-7C01-F61A-691B-C0C93FEE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EBF175-7204-0BFE-A422-09992106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0D2-702D-4ABB-A32B-BCCADB01B6B2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24C108-2805-3F71-E608-42CE99FA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3ABFE6-86AF-8BB5-DB8D-F1ADAF0F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8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60A65A-325E-BED6-2490-EE7D9580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21538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17F95019-CB8B-4C86-B670-46A3D3F424BD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655A04-7CA6-D87E-806C-86AB0365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01215B-33E2-3AF2-63FE-B666C04A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2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904062-0C1A-F351-CFD2-EDF9BF88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07E72-2F78-DDB7-13A9-B5DB9FBB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DD4E9C-8D3C-D383-B477-6414AB10C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BD3B4A-3D3D-C05A-137D-C841D562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1898-9419-4F75-861E-CEDBECCBF3F5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94A8A3-8A7F-F862-20E9-FB0F1BC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94296D-0DED-A172-2389-85E7D643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95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D7E7A-0DAA-2044-2797-18DD2212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1ACDA0D-F587-9B82-BFC5-1B40FE162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96214E-98EA-883A-23CC-412BE732E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EC0A33-C255-5F3D-0389-8D2B8C8C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535C-686C-4EB1-9A56-D7AC6C3D539D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1FCF19-513B-6B32-54CE-D344C0AD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74D6D6-9DBF-4E8D-CB36-99BC8A12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7EC634-E5F1-4F28-3B5A-F9C14DFF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F25339-C5A4-BF7A-FEBB-CA3384EE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43A6EE-A1EE-412C-3D78-CC5DA72A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C430-6D9B-4336-BBF4-60C17923524A}" type="datetime1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D79EBB-B638-28E6-B766-8026093D3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F72B23-C8A2-A28E-F854-4787C9AAD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3D274-333C-43E0-8D97-4AD07DA8E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0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29B4D3-F7A4-7F73-8AA6-B7F730456F54}"/>
              </a:ext>
            </a:extLst>
          </p:cNvPr>
          <p:cNvSpPr txBox="1"/>
          <p:nvPr/>
        </p:nvSpPr>
        <p:spPr>
          <a:xfrm>
            <a:off x="298516" y="22202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ダイテックに入力する日付について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9E0E9-C97C-E43B-57F3-22D65911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73"/>
          <a:stretch/>
        </p:blipFill>
        <p:spPr>
          <a:xfrm>
            <a:off x="2994876" y="2718268"/>
            <a:ext cx="6038850" cy="3468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54B2EB-A310-D8B6-1F3F-F821016277D0}"/>
              </a:ext>
            </a:extLst>
          </p:cNvPr>
          <p:cNvSpPr txBox="1"/>
          <p:nvPr/>
        </p:nvSpPr>
        <p:spPr>
          <a:xfrm>
            <a:off x="829559" y="12349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土地台帳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B2D9A3C-5DF5-983F-0DD4-1AFB4324B4B7}"/>
              </a:ext>
            </a:extLst>
          </p:cNvPr>
          <p:cNvSpPr/>
          <p:nvPr/>
        </p:nvSpPr>
        <p:spPr>
          <a:xfrm>
            <a:off x="3872125" y="5063830"/>
            <a:ext cx="2224726" cy="37707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49DE70C-720C-E218-9A7D-4A565F95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AD7-3939-4EAA-863E-4D14A569C7B4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FD3E52D-BAE7-47C4-87D9-FCC459DB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1</a:t>
            </a:fld>
            <a:endParaRPr kumimoji="1" lang="ja-JP" alt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36F04375-7B04-A2D6-EFA0-1FC15D9CA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96713"/>
              </p:ext>
            </p:extLst>
          </p:nvPr>
        </p:nvGraphicFramePr>
        <p:xfrm>
          <a:off x="1024378" y="1635021"/>
          <a:ext cx="10011470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231">
                  <a:extLst>
                    <a:ext uri="{9D8B030D-6E8A-4147-A177-3AD203B41FA5}">
                      <a16:colId xmlns:a16="http://schemas.microsoft.com/office/drawing/2014/main" val="3747251988"/>
                    </a:ext>
                  </a:extLst>
                </a:gridCol>
                <a:gridCol w="388653">
                  <a:extLst>
                    <a:ext uri="{9D8B030D-6E8A-4147-A177-3AD203B41FA5}">
                      <a16:colId xmlns:a16="http://schemas.microsoft.com/office/drawing/2014/main" val="1021692153"/>
                    </a:ext>
                  </a:extLst>
                </a:gridCol>
                <a:gridCol w="3715068">
                  <a:extLst>
                    <a:ext uri="{9D8B030D-6E8A-4147-A177-3AD203B41FA5}">
                      <a16:colId xmlns:a16="http://schemas.microsoft.com/office/drawing/2014/main" val="323779425"/>
                    </a:ext>
                  </a:extLst>
                </a:gridCol>
                <a:gridCol w="899993">
                  <a:extLst>
                    <a:ext uri="{9D8B030D-6E8A-4147-A177-3AD203B41FA5}">
                      <a16:colId xmlns:a16="http://schemas.microsoft.com/office/drawing/2014/main" val="3362409480"/>
                    </a:ext>
                  </a:extLst>
                </a:gridCol>
                <a:gridCol w="342726">
                  <a:extLst>
                    <a:ext uri="{9D8B030D-6E8A-4147-A177-3AD203B41FA5}">
                      <a16:colId xmlns:a16="http://schemas.microsoft.com/office/drawing/2014/main" val="176802301"/>
                    </a:ext>
                  </a:extLst>
                </a:gridCol>
                <a:gridCol w="3769799">
                  <a:extLst>
                    <a:ext uri="{9D8B030D-6E8A-4147-A177-3AD203B41FA5}">
                      <a16:colId xmlns:a16="http://schemas.microsoft.com/office/drawing/2014/main" val="652385798"/>
                    </a:ext>
                  </a:extLst>
                </a:gridCol>
              </a:tblGrid>
              <a:tr h="1959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仕入契約日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契約書に書かれた日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仕入決済日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契約書に書かれた日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27046"/>
                  </a:ext>
                </a:extLst>
              </a:tr>
              <a:tr h="209319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予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契約書に書かれた日を入力、</a:t>
                      </a:r>
                      <a:r>
                        <a:rPr kumimoji="1" lang="ja-JP" altLang="en-US" sz="11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予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/>
                        <a:t>契約書に書かれた日を入力、</a:t>
                      </a:r>
                      <a:r>
                        <a:rPr kumimoji="1" lang="ja-JP" altLang="en-US" sz="11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18484"/>
                  </a:ext>
                </a:extLst>
              </a:tr>
              <a:tr h="195901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実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契約日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実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決済日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7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8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397F-4258-F2B3-8684-F7F8B764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14EF3C-085E-FCC4-3558-C8A41D5B90B1}"/>
              </a:ext>
            </a:extLst>
          </p:cNvPr>
          <p:cNvSpPr txBox="1"/>
          <p:nvPr/>
        </p:nvSpPr>
        <p:spPr>
          <a:xfrm>
            <a:off x="298516" y="22202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ダイテックに入力する日付について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6BAD11-D029-DF00-971E-B7FFE7901276}"/>
              </a:ext>
            </a:extLst>
          </p:cNvPr>
          <p:cNvSpPr txBox="1"/>
          <p:nvPr/>
        </p:nvSpPr>
        <p:spPr>
          <a:xfrm>
            <a:off x="829559" y="12349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契約台帳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B656CE04-99A9-D936-0AD7-AD63E8E7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AD7-3939-4EAA-863E-4D14A569C7B4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94D1C6-E6F7-C71D-30D3-7CD27567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771277D-C008-D3E0-3508-1C991719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20241"/>
              </p:ext>
            </p:extLst>
          </p:nvPr>
        </p:nvGraphicFramePr>
        <p:xfrm>
          <a:off x="1024378" y="1635021"/>
          <a:ext cx="10011470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5231">
                  <a:extLst>
                    <a:ext uri="{9D8B030D-6E8A-4147-A177-3AD203B41FA5}">
                      <a16:colId xmlns:a16="http://schemas.microsoft.com/office/drawing/2014/main" val="3747251988"/>
                    </a:ext>
                  </a:extLst>
                </a:gridCol>
                <a:gridCol w="388653">
                  <a:extLst>
                    <a:ext uri="{9D8B030D-6E8A-4147-A177-3AD203B41FA5}">
                      <a16:colId xmlns:a16="http://schemas.microsoft.com/office/drawing/2014/main" val="1021692153"/>
                    </a:ext>
                  </a:extLst>
                </a:gridCol>
                <a:gridCol w="3715068">
                  <a:extLst>
                    <a:ext uri="{9D8B030D-6E8A-4147-A177-3AD203B41FA5}">
                      <a16:colId xmlns:a16="http://schemas.microsoft.com/office/drawing/2014/main" val="323779425"/>
                    </a:ext>
                  </a:extLst>
                </a:gridCol>
                <a:gridCol w="899993">
                  <a:extLst>
                    <a:ext uri="{9D8B030D-6E8A-4147-A177-3AD203B41FA5}">
                      <a16:colId xmlns:a16="http://schemas.microsoft.com/office/drawing/2014/main" val="3362409480"/>
                    </a:ext>
                  </a:extLst>
                </a:gridCol>
                <a:gridCol w="342726">
                  <a:extLst>
                    <a:ext uri="{9D8B030D-6E8A-4147-A177-3AD203B41FA5}">
                      <a16:colId xmlns:a16="http://schemas.microsoft.com/office/drawing/2014/main" val="176802301"/>
                    </a:ext>
                  </a:extLst>
                </a:gridCol>
                <a:gridCol w="3769799">
                  <a:extLst>
                    <a:ext uri="{9D8B030D-6E8A-4147-A177-3AD203B41FA5}">
                      <a16:colId xmlns:a16="http://schemas.microsoft.com/office/drawing/2014/main" val="652385798"/>
                    </a:ext>
                  </a:extLst>
                </a:gridCol>
              </a:tblGrid>
              <a:tr h="1959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販売契約日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契約書に書かれた日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販売決済日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契約書に書かれた日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27046"/>
                  </a:ext>
                </a:extLst>
              </a:tr>
              <a:tr h="209319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契約書に書かれた日を入力、</a:t>
                      </a:r>
                      <a:r>
                        <a:rPr kumimoji="1" lang="ja-JP" altLang="en-US" sz="11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予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/>
                        <a:t>契約書に書かれた日を入力、</a:t>
                      </a:r>
                      <a:r>
                        <a:rPr kumimoji="1" lang="ja-JP" altLang="en-US" sz="11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18484"/>
                  </a:ext>
                </a:extLst>
              </a:tr>
              <a:tr h="195901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実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契約日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/>
                        <a:t>実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決済日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73645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D944CF89-D97D-9601-CE8E-C01CE644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159"/>
          <a:stretch/>
        </p:blipFill>
        <p:spPr>
          <a:xfrm>
            <a:off x="2906359" y="2754589"/>
            <a:ext cx="6379281" cy="388138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9D42F-28F4-7030-0801-D74BAC21FF4D}"/>
              </a:ext>
            </a:extLst>
          </p:cNvPr>
          <p:cNvSpPr/>
          <p:nvPr/>
        </p:nvSpPr>
        <p:spPr>
          <a:xfrm>
            <a:off x="3836194" y="6057901"/>
            <a:ext cx="2347911" cy="37385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6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D5378-1F49-9181-22E0-4AECE44E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88A015-9435-604A-D88A-D33C2A1B7F3B}"/>
              </a:ext>
            </a:extLst>
          </p:cNvPr>
          <p:cNvSpPr txBox="1"/>
          <p:nvPr/>
        </p:nvSpPr>
        <p:spPr>
          <a:xfrm>
            <a:off x="298516" y="22202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ダイテックに入力する日付について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3D188F-DDD4-CEA3-91E3-A262F4027260}"/>
              </a:ext>
            </a:extLst>
          </p:cNvPr>
          <p:cNvSpPr txBox="1"/>
          <p:nvPr/>
        </p:nvSpPr>
        <p:spPr>
          <a:xfrm>
            <a:off x="829559" y="12349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建物計画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8732521-0C24-4AC9-7622-A735DAE2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0AD7-3939-4EAA-863E-4D14A569C7B4}" type="datetime1">
              <a:rPr lang="ja-JP" altLang="en-US" smtClean="0"/>
              <a:t>2025/5/26</a:t>
            </a:fld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958136-9478-898F-BDAC-D2E193E9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D274-333C-43E0-8D97-4AD07DA8EB9B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952F343-1644-D9A0-AE71-246128AFD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9458"/>
              </p:ext>
            </p:extLst>
          </p:nvPr>
        </p:nvGraphicFramePr>
        <p:xfrm>
          <a:off x="1024376" y="1635021"/>
          <a:ext cx="984765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6376">
                  <a:extLst>
                    <a:ext uri="{9D8B030D-6E8A-4147-A177-3AD203B41FA5}">
                      <a16:colId xmlns:a16="http://schemas.microsoft.com/office/drawing/2014/main" val="3747251988"/>
                    </a:ext>
                  </a:extLst>
                </a:gridCol>
                <a:gridCol w="391118">
                  <a:extLst>
                    <a:ext uri="{9D8B030D-6E8A-4147-A177-3AD203B41FA5}">
                      <a16:colId xmlns:a16="http://schemas.microsoft.com/office/drawing/2014/main" val="1021692153"/>
                    </a:ext>
                  </a:extLst>
                </a:gridCol>
                <a:gridCol w="3858958">
                  <a:extLst>
                    <a:ext uri="{9D8B030D-6E8A-4147-A177-3AD203B41FA5}">
                      <a16:colId xmlns:a16="http://schemas.microsoft.com/office/drawing/2014/main" val="323779425"/>
                    </a:ext>
                  </a:extLst>
                </a:gridCol>
                <a:gridCol w="706376">
                  <a:extLst>
                    <a:ext uri="{9D8B030D-6E8A-4147-A177-3AD203B41FA5}">
                      <a16:colId xmlns:a16="http://schemas.microsoft.com/office/drawing/2014/main" val="3362409480"/>
                    </a:ext>
                  </a:extLst>
                </a:gridCol>
                <a:gridCol w="391118">
                  <a:extLst>
                    <a:ext uri="{9D8B030D-6E8A-4147-A177-3AD203B41FA5}">
                      <a16:colId xmlns:a16="http://schemas.microsoft.com/office/drawing/2014/main" val="176802301"/>
                    </a:ext>
                  </a:extLst>
                </a:gridCol>
                <a:gridCol w="3793707">
                  <a:extLst>
                    <a:ext uri="{9D8B030D-6E8A-4147-A177-3AD203B41FA5}">
                      <a16:colId xmlns:a16="http://schemas.microsoft.com/office/drawing/2014/main" val="652385798"/>
                    </a:ext>
                  </a:extLst>
                </a:gridCol>
              </a:tblGrid>
              <a:tr h="1959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着工日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当初着工予定日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竣工日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計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</a:rPr>
                        <a:t>当初竣工日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27046"/>
                  </a:ext>
                </a:extLst>
              </a:tr>
              <a:tr h="209319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予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当初着工予定日を入力、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予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当初竣工予定日を入力、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変更のたび日付を変更する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18484"/>
                  </a:ext>
                </a:extLst>
              </a:tr>
              <a:tr h="195901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実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着工日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実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竣工日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73645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7C047C6B-03FE-5539-9264-352C2531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40"/>
          <a:stretch/>
        </p:blipFill>
        <p:spPr>
          <a:xfrm>
            <a:off x="2962391" y="2704080"/>
            <a:ext cx="5971622" cy="339188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689091-76F8-E1F4-B54F-E7431E6448E7}"/>
              </a:ext>
            </a:extLst>
          </p:cNvPr>
          <p:cNvSpPr/>
          <p:nvPr/>
        </p:nvSpPr>
        <p:spPr>
          <a:xfrm>
            <a:off x="3816213" y="5664689"/>
            <a:ext cx="2224726" cy="37707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4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20250227_手順書</Template>
  <TotalTime>49</TotalTime>
  <Words>186</Words>
  <Application>Microsoft Office PowerPoint</Application>
  <PresentationFormat>ワイド画面</PresentationFormat>
  <Paragraphs>54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4</cp:revision>
  <cp:lastPrinted>2025-05-26T01:07:42Z</cp:lastPrinted>
  <dcterms:created xsi:type="dcterms:W3CDTF">2025-05-26T00:08:04Z</dcterms:created>
  <dcterms:modified xsi:type="dcterms:W3CDTF">2025-05-26T01:08:38Z</dcterms:modified>
</cp:coreProperties>
</file>