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7102475" cy="10233025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2833802-FEF1-4C79-8D5D-14CF1EAF98D9}" styleName="淡色スタイル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5BE263C-DBD7-4A20-BB59-AAB30ACAA65A}" styleName="中間スタイル 3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13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3428"/>
          </a:xfrm>
          <a:prstGeom prst="rect">
            <a:avLst/>
          </a:prstGeom>
        </p:spPr>
        <p:txBody>
          <a:bodyPr vert="horz" lIns="99057" tIns="49528" rIns="99057" bIns="49528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513428"/>
          </a:xfrm>
          <a:prstGeom prst="rect">
            <a:avLst/>
          </a:prstGeom>
        </p:spPr>
        <p:txBody>
          <a:bodyPr vert="horz" lIns="99057" tIns="49528" rIns="99057" bIns="49528" rtlCol="0"/>
          <a:lstStyle>
            <a:lvl1pPr algn="r">
              <a:defRPr sz="1300"/>
            </a:lvl1pPr>
          </a:lstStyle>
          <a:p>
            <a:fld id="{59E51BE1-1E1E-4073-AB90-390CB4B3854E}" type="datetimeFigureOut">
              <a:rPr kumimoji="1" lang="ja-JP" altLang="en-US" smtClean="0"/>
              <a:t>2025/6/18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37275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57" tIns="49528" rIns="99057" bIns="4952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248" y="4924643"/>
            <a:ext cx="5681980" cy="4029254"/>
          </a:xfrm>
          <a:prstGeom prst="rect">
            <a:avLst/>
          </a:prstGeom>
        </p:spPr>
        <p:txBody>
          <a:bodyPr vert="horz" lIns="99057" tIns="49528" rIns="99057" bIns="4952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719598"/>
            <a:ext cx="3077739" cy="513427"/>
          </a:xfrm>
          <a:prstGeom prst="rect">
            <a:avLst/>
          </a:prstGeom>
        </p:spPr>
        <p:txBody>
          <a:bodyPr vert="horz" lIns="99057" tIns="49528" rIns="99057" bIns="49528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092" y="9719598"/>
            <a:ext cx="3077739" cy="513427"/>
          </a:xfrm>
          <a:prstGeom prst="rect">
            <a:avLst/>
          </a:prstGeom>
        </p:spPr>
        <p:txBody>
          <a:bodyPr vert="horz" lIns="99057" tIns="49528" rIns="99057" bIns="49528" rtlCol="0" anchor="b"/>
          <a:lstStyle>
            <a:lvl1pPr algn="r">
              <a:defRPr sz="1300"/>
            </a:lvl1pPr>
          </a:lstStyle>
          <a:p>
            <a:fld id="{B5238103-F6BC-492C-B158-EC21CE388F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55061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E18289F-B887-9891-C403-E3A81D65C5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4A888EA-EBE8-5FA6-1989-EE94FBC7F1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A400C6B-B469-7156-A40C-57C82EA95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C34E1-C166-4BB5-9B65-404CE4989E22}" type="datetime1">
              <a:rPr kumimoji="1" lang="ja-JP" altLang="en-US" smtClean="0"/>
              <a:t>2025/6/18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25B88BF-1532-E08E-15F7-D8D05D3E21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E3AFEF0-2C28-2818-12DC-696A9EC21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52332-C53F-40F3-95E5-336A19B37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0388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6C603D-2742-48D8-5DB6-2F6827D02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32FF2B1-5D47-12F1-14D4-07F9A9BCE2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9290AE3-FCB8-5657-9DE0-C054B1E27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4547D-D955-42DE-B78F-A541448B686F}" type="datetime1">
              <a:rPr kumimoji="1" lang="ja-JP" altLang="en-US" smtClean="0"/>
              <a:t>2025/6/18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AB51865-4DA7-B34B-4768-3879FC0149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6A11905-14BC-AF9B-1B17-F2A910DF7A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52332-C53F-40F3-95E5-336A19B37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6081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4FC5B20-4214-E468-5E25-D5981F8A81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063A833-1D4A-4028-0571-E3616F1BC3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B5C1D00-5704-E632-5E6A-A0597D6B2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BE8EC-F267-416F-9092-6EBCC896DE23}" type="datetime1">
              <a:rPr kumimoji="1" lang="ja-JP" altLang="en-US" smtClean="0"/>
              <a:t>2025/6/18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DBDFC6D-E8BB-D860-7891-C261E7F773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2D34AE3-F843-7CB0-0435-68B6C7E896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52332-C53F-40F3-95E5-336A19B37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3303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351764A-D07C-9C19-73D6-DD95E3F11B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2AFD443-017D-A421-2634-EBB9157A46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240BBE6-CA1A-126D-54AA-EDCD704026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CC3DA-415C-4185-892D-50084C90CDFE}" type="datetime1">
              <a:rPr kumimoji="1" lang="ja-JP" altLang="en-US" smtClean="0"/>
              <a:t>2025/6/18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C7E669B-E202-4A55-34B0-D0D131A60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37D2C70-02FD-F53F-A2AF-47B597A944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52332-C53F-40F3-95E5-336A19B37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0692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5D66AC-D2E9-28F5-AA0A-0AED80290F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2F888FB-50C1-CA86-E799-01216A5A0B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40C2577-27C2-44AF-DA4D-878951DEC5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2FFE9-B70B-49B0-BE21-387EB2057A5E}" type="datetime1">
              <a:rPr kumimoji="1" lang="ja-JP" altLang="en-US" smtClean="0"/>
              <a:t>2025/6/18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BFF2621-B32E-9E4C-0FB8-0169289CF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39870B8-90EA-7A81-DBDC-C42C9A1AF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52332-C53F-40F3-95E5-336A19B37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4516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8A2CDC-B114-E96D-0AEF-CD31A4834A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CEF8606-5503-2487-3EF4-4492186CE1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9F9AFD5-5999-2339-3417-BA21977FA2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72C9BAB-3856-B542-7225-21A1758E7E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918E1-6871-43FE-8EF0-81019AF0B57A}" type="datetime1">
              <a:rPr kumimoji="1" lang="ja-JP" altLang="en-US" smtClean="0"/>
              <a:t>2025/6/18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B37D301-F3A1-8764-C63A-B0B715843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550F0F4-335E-E8BB-7A94-DC9C9EC3E9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52332-C53F-40F3-95E5-336A19B37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1032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23C712C-AC46-8BF9-8351-6A659C5D1D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85F9948-C162-44A2-564A-ABCC39C242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5FCA297-B922-8B09-390E-9479FDFAFD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2C4C851-B7A5-A0A4-108B-5294F84AC3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CF733778-B7A5-51F7-19AD-82F16CCF7E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ED814D76-2B3D-B1B0-352C-9FC425180A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0C50B-93D6-477A-8012-9C2D5AA78838}" type="datetime1">
              <a:rPr kumimoji="1" lang="ja-JP" altLang="en-US" smtClean="0"/>
              <a:t>2025/6/18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CC7DE546-3EC3-81A9-96CC-DD94AABEC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F0DEF74-A5D9-38F4-919E-C856A086D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52332-C53F-40F3-95E5-336A19B37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3441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6B40B5E-8AA2-F92A-CB2F-0791545961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7B54AA52-B662-2191-40AB-8C0CCCFD0B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B1953-BC14-401F-BBAD-BF3A44311AF7}" type="datetime1">
              <a:rPr kumimoji="1" lang="ja-JP" altLang="en-US" smtClean="0"/>
              <a:t>2025/6/18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678D14D-36AC-1180-838F-7DBCB31FD4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7C1A364-3403-0651-5608-A64FE81D8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52332-C53F-40F3-95E5-336A19B37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2378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9C6144F-FFF8-B9A8-A596-27EDDC3D30E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448800" y="0"/>
            <a:ext cx="2743200" cy="365125"/>
          </a:xfrm>
        </p:spPr>
        <p:txBody>
          <a:bodyPr/>
          <a:lstStyle>
            <a:lvl1pPr algn="r">
              <a:defRPr/>
            </a:lvl1pPr>
          </a:lstStyle>
          <a:p>
            <a:fld id="{8F325BE1-7C51-4705-B0B5-83BA4D0B0FD8}" type="datetime1">
              <a:rPr lang="ja-JP" altLang="en-US" smtClean="0"/>
              <a:pPr/>
              <a:t>2025/6/18</a:t>
            </a:fld>
            <a:endParaRPr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BC2DC69B-23D3-3546-402D-166452CBCD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C092BD3-D5A4-E3BB-5E3C-E84AFB41D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B8752332-C53F-40F3-95E5-336A19B37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0449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21CFC9C-9E28-2C48-964B-9982D9B2B8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B73C7C4-C481-AE6D-3095-D76762ACA4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F817434-FE1B-9C33-17E3-1B9FA7EDE6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6FB8901-23ED-633A-DE90-ACAB8B9F2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41767-77A5-4315-92E0-22B93892816F}" type="datetime1">
              <a:rPr kumimoji="1" lang="ja-JP" altLang="en-US" smtClean="0"/>
              <a:t>2025/6/18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E63B865-184B-3041-43A7-2F77D031F0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8C85DD7-2176-833C-00C9-3ED60981F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52332-C53F-40F3-95E5-336A19B37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2465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11E9BEE-BA1F-BEE2-ACC8-300660014F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E508BFCD-30DE-8DF3-4155-B30EB33ACB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8FA58D8-B56D-1DA7-047C-699100E82A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459FD26-7D61-D333-0471-0F3054A50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3A74C-142D-491C-8F24-140C5C0F867E}" type="datetime1">
              <a:rPr kumimoji="1" lang="ja-JP" altLang="en-US" smtClean="0"/>
              <a:t>2025/6/18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F081832-7EA0-15FB-C469-2E30741973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0D76F4B-3079-0CF4-5C86-5700D65AA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52332-C53F-40F3-95E5-336A19B37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3063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4161CF76-8A8D-A35E-FDCD-AA25D424EC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9635318-9EF6-C54F-54B0-0E1DB10FC9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D618E35-73D6-8C1D-8502-8C21E9BBF5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E4B4D1-FBD4-4CDD-ADD7-07B4ACACA8AC}" type="datetime1">
              <a:rPr kumimoji="1" lang="ja-JP" altLang="en-US" smtClean="0"/>
              <a:t>2025/6/18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F6C2E69-7A9E-6DE2-C189-C9BA44DC25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2D0BCF2-A715-EA2B-8EA2-4EA614CA6C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752332-C53F-40F3-95E5-336A19B37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2644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FE4027C-EC09-5B23-2FEE-619C63E5059F}"/>
              </a:ext>
            </a:extLst>
          </p:cNvPr>
          <p:cNvSpPr txBox="1"/>
          <p:nvPr/>
        </p:nvSpPr>
        <p:spPr>
          <a:xfrm>
            <a:off x="609600" y="554182"/>
            <a:ext cx="180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事業計画　申請</a:t>
            </a: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1D3D3935-1576-B4B6-6CB7-A6FFCE7EAA2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59192"/>
          <a:stretch/>
        </p:blipFill>
        <p:spPr>
          <a:xfrm>
            <a:off x="609600" y="1468459"/>
            <a:ext cx="9550062" cy="4359686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FF3A9AD-E235-6D85-47A8-DBD345FB28BE}"/>
              </a:ext>
            </a:extLst>
          </p:cNvPr>
          <p:cNvSpPr txBox="1"/>
          <p:nvPr/>
        </p:nvSpPr>
        <p:spPr>
          <a:xfrm>
            <a:off x="812991" y="1011320"/>
            <a:ext cx="6186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事業計画は、作成者・入力者が計画申請を行って下さい。</a:t>
            </a:r>
            <a:endParaRPr kumimoji="1" lang="en-US" altLang="ja-JP" dirty="0"/>
          </a:p>
        </p:txBody>
      </p:sp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C28D79FD-7B6E-D82C-6630-2292F03D12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5701293"/>
              </p:ext>
            </p:extLst>
          </p:nvPr>
        </p:nvGraphicFramePr>
        <p:xfrm>
          <a:off x="1038225" y="3174809"/>
          <a:ext cx="6129523" cy="1036949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1828800">
                  <a:extLst>
                    <a:ext uri="{9D8B030D-6E8A-4147-A177-3AD203B41FA5}">
                      <a16:colId xmlns:a16="http://schemas.microsoft.com/office/drawing/2014/main" val="1496592799"/>
                    </a:ext>
                  </a:extLst>
                </a:gridCol>
                <a:gridCol w="1285875">
                  <a:extLst>
                    <a:ext uri="{9D8B030D-6E8A-4147-A177-3AD203B41FA5}">
                      <a16:colId xmlns:a16="http://schemas.microsoft.com/office/drawing/2014/main" val="2233883619"/>
                    </a:ext>
                  </a:extLst>
                </a:gridCol>
                <a:gridCol w="968346">
                  <a:extLst>
                    <a:ext uri="{9D8B030D-6E8A-4147-A177-3AD203B41FA5}">
                      <a16:colId xmlns:a16="http://schemas.microsoft.com/office/drawing/2014/main" val="398880894"/>
                    </a:ext>
                  </a:extLst>
                </a:gridCol>
                <a:gridCol w="966808">
                  <a:extLst>
                    <a:ext uri="{9D8B030D-6E8A-4147-A177-3AD203B41FA5}">
                      <a16:colId xmlns:a16="http://schemas.microsoft.com/office/drawing/2014/main" val="3488893715"/>
                    </a:ext>
                  </a:extLst>
                </a:gridCol>
                <a:gridCol w="1079694">
                  <a:extLst>
                    <a:ext uri="{9D8B030D-6E8A-4147-A177-3AD203B41FA5}">
                      <a16:colId xmlns:a16="http://schemas.microsoft.com/office/drawing/2014/main" val="3191335390"/>
                    </a:ext>
                  </a:extLst>
                </a:gridCol>
              </a:tblGrid>
              <a:tr h="305429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>
                          <a:solidFill>
                            <a:schemeClr val="tx1"/>
                          </a:solidFill>
                        </a:rPr>
                        <a:t>DreamTown</a:t>
                      </a: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</a:rPr>
                        <a:t>社長</a:t>
                      </a:r>
                    </a:p>
                  </a:txBody>
                  <a:tcPr>
                    <a:solidFill>
                      <a:schemeClr val="accent4"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</a:rPr>
                        <a:t>ﾄﾞﾘｰﾑﾎｰﾑ社長</a:t>
                      </a:r>
                    </a:p>
                  </a:txBody>
                  <a:tcPr>
                    <a:solidFill>
                      <a:schemeClr val="accent4"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</a:rPr>
                        <a:t>エリア長</a:t>
                      </a:r>
                    </a:p>
                  </a:txBody>
                  <a:tcPr>
                    <a:solidFill>
                      <a:schemeClr val="accent4"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</a:rPr>
                        <a:t>店長</a:t>
                      </a:r>
                    </a:p>
                  </a:txBody>
                  <a:tcPr>
                    <a:solidFill>
                      <a:schemeClr val="accent4"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</a:rPr>
                        <a:t>申請者</a:t>
                      </a:r>
                    </a:p>
                  </a:txBody>
                  <a:tcPr>
                    <a:solidFill>
                      <a:schemeClr val="accent4">
                        <a:alpha val="3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0961745"/>
                  </a:ext>
                </a:extLst>
              </a:tr>
              <a:tr h="519229"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水戸社長</a:t>
                      </a:r>
                      <a:endParaRPr kumimoji="1" lang="en-US" altLang="ja-JP" sz="1400" b="0" dirty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システム管理者</a:t>
                      </a:r>
                      <a:endParaRPr kumimoji="1" lang="en-US" altLang="ja-JP" sz="1400" b="0" dirty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店舗の事務長</a:t>
                      </a:r>
                    </a:p>
                  </a:txBody>
                  <a:tcPr anchor="ctr" anchorCtr="1">
                    <a:solidFill>
                      <a:schemeClr val="accent4"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中川社長</a:t>
                      </a:r>
                    </a:p>
                  </a:txBody>
                  <a:tcPr anchor="ctr" anchorCtr="1">
                    <a:solidFill>
                      <a:schemeClr val="accent4"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自店舗のエリア長</a:t>
                      </a:r>
                    </a:p>
                  </a:txBody>
                  <a:tcPr anchor="ctr" anchorCtr="1">
                    <a:solidFill>
                      <a:schemeClr val="accent4"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自店舗の店長</a:t>
                      </a:r>
                    </a:p>
                  </a:txBody>
                  <a:tcPr anchor="ctr" anchorCtr="1">
                    <a:solidFill>
                      <a:schemeClr val="accent4"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自分</a:t>
                      </a:r>
                    </a:p>
                  </a:txBody>
                  <a:tcPr anchor="ctr" anchorCtr="1">
                    <a:solidFill>
                      <a:schemeClr val="accent4">
                        <a:alpha val="3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315303"/>
                  </a:ext>
                </a:extLst>
              </a:tr>
            </a:tbl>
          </a:graphicData>
        </a:graphic>
      </p:graphicFrame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9EBC95B0-A36F-7A34-1112-B9A6566E31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7C65D-1FF4-477A-8FBB-5DE23E89D9CD}" type="datetime1">
              <a:rPr kumimoji="1" lang="ja-JP" altLang="en-US" smtClean="0"/>
              <a:t>2025/6/18</a:t>
            </a:fld>
            <a:endParaRPr kumimoji="1" lang="ja-JP" altLang="en-US"/>
          </a:p>
        </p:txBody>
      </p:sp>
      <p:sp>
        <p:nvSpPr>
          <p:cNvPr id="8" name="スライド番号プレースホルダー 7">
            <a:extLst>
              <a:ext uri="{FF2B5EF4-FFF2-40B4-BE49-F238E27FC236}">
                <a16:creationId xmlns:a16="http://schemas.microsoft.com/office/drawing/2014/main" id="{097B40E4-A5C8-8596-0670-F4E2742FAD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52332-C53F-40F3-95E5-336A19B37294}" type="slidenum">
              <a:rPr kumimoji="1" lang="ja-JP" altLang="en-US" smtClean="0"/>
              <a:t>1</a:t>
            </a:fld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EA675B61-0394-1233-A920-AA6B14C975D5}"/>
              </a:ext>
            </a:extLst>
          </p:cNvPr>
          <p:cNvSpPr/>
          <p:nvPr/>
        </p:nvSpPr>
        <p:spPr>
          <a:xfrm>
            <a:off x="8010525" y="3295650"/>
            <a:ext cx="2149137" cy="714375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kumimoji="1" lang="ja-JP" altLang="en-US">
              <a:ln w="38100">
                <a:solidFill>
                  <a:srgbClr val="FF0000"/>
                </a:solidFill>
              </a:ln>
            </a:endParaRPr>
          </a:p>
        </p:txBody>
      </p:sp>
      <p:sp>
        <p:nvSpPr>
          <p:cNvPr id="10" name="矢印: 右 9">
            <a:extLst>
              <a:ext uri="{FF2B5EF4-FFF2-40B4-BE49-F238E27FC236}">
                <a16:creationId xmlns:a16="http://schemas.microsoft.com/office/drawing/2014/main" id="{FF796236-94ED-5184-8B70-A67F66705E36}"/>
              </a:ext>
            </a:extLst>
          </p:cNvPr>
          <p:cNvSpPr/>
          <p:nvPr/>
        </p:nvSpPr>
        <p:spPr>
          <a:xfrm rot="10800000">
            <a:off x="7172696" y="3522061"/>
            <a:ext cx="837828" cy="247423"/>
          </a:xfrm>
          <a:prstGeom prst="rightArrow">
            <a:avLst>
              <a:gd name="adj1" fmla="val 50000"/>
              <a:gd name="adj2" fmla="val 100046"/>
            </a:avLst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5950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EC4B41-9472-0900-A5B4-E3263270E5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7E5ACF0-DB33-9DAB-CBDD-29C081757C5B}"/>
              </a:ext>
            </a:extLst>
          </p:cNvPr>
          <p:cNvSpPr txBox="1"/>
          <p:nvPr/>
        </p:nvSpPr>
        <p:spPr>
          <a:xfrm>
            <a:off x="609600" y="554182"/>
            <a:ext cx="180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事業計画　申請</a:t>
            </a: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CC1808B0-B956-246E-257F-A0861B7F768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59192"/>
          <a:stretch/>
        </p:blipFill>
        <p:spPr>
          <a:xfrm>
            <a:off x="609600" y="1468459"/>
            <a:ext cx="9550062" cy="4359686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01B4CB1-CE90-07BD-B702-4BC3A63E2D18}"/>
              </a:ext>
            </a:extLst>
          </p:cNvPr>
          <p:cNvSpPr txBox="1"/>
          <p:nvPr/>
        </p:nvSpPr>
        <p:spPr>
          <a:xfrm>
            <a:off x="812991" y="1011320"/>
            <a:ext cx="6186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事業計画は、作成者・入力者が計画申請を行って下さい。</a:t>
            </a:r>
            <a:endParaRPr kumimoji="1" lang="en-US" altLang="ja-JP" dirty="0"/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E16C7F0-D4D5-7885-DF7C-DD8CAF7BA5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E4E3C-ACE6-46C6-9226-5D3BFC642AF5}" type="datetime1">
              <a:rPr kumimoji="1" lang="ja-JP" altLang="en-US" smtClean="0"/>
              <a:t>2025/6/18</a:t>
            </a:fld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5BA0053-DD9B-ACBC-78F7-79D05C25D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52332-C53F-40F3-95E5-336A19B37294}" type="slidenum">
              <a:rPr kumimoji="1" lang="ja-JP" altLang="en-US" smtClean="0"/>
              <a:t>2</a:t>
            </a:fld>
            <a:endParaRPr kumimoji="1" lang="ja-JP" altLang="en-US"/>
          </a:p>
        </p:txBody>
      </p:sp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F5064E98-7452-FD2A-8DE4-CAD9394113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5800029"/>
              </p:ext>
            </p:extLst>
          </p:nvPr>
        </p:nvGraphicFramePr>
        <p:xfrm>
          <a:off x="1038225" y="3174809"/>
          <a:ext cx="6129523" cy="1036949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1828800">
                  <a:extLst>
                    <a:ext uri="{9D8B030D-6E8A-4147-A177-3AD203B41FA5}">
                      <a16:colId xmlns:a16="http://schemas.microsoft.com/office/drawing/2014/main" val="1496592799"/>
                    </a:ext>
                  </a:extLst>
                </a:gridCol>
                <a:gridCol w="1285875">
                  <a:extLst>
                    <a:ext uri="{9D8B030D-6E8A-4147-A177-3AD203B41FA5}">
                      <a16:colId xmlns:a16="http://schemas.microsoft.com/office/drawing/2014/main" val="2233883619"/>
                    </a:ext>
                  </a:extLst>
                </a:gridCol>
                <a:gridCol w="968346">
                  <a:extLst>
                    <a:ext uri="{9D8B030D-6E8A-4147-A177-3AD203B41FA5}">
                      <a16:colId xmlns:a16="http://schemas.microsoft.com/office/drawing/2014/main" val="398880894"/>
                    </a:ext>
                  </a:extLst>
                </a:gridCol>
                <a:gridCol w="966808">
                  <a:extLst>
                    <a:ext uri="{9D8B030D-6E8A-4147-A177-3AD203B41FA5}">
                      <a16:colId xmlns:a16="http://schemas.microsoft.com/office/drawing/2014/main" val="3488893715"/>
                    </a:ext>
                  </a:extLst>
                </a:gridCol>
                <a:gridCol w="1079694">
                  <a:extLst>
                    <a:ext uri="{9D8B030D-6E8A-4147-A177-3AD203B41FA5}">
                      <a16:colId xmlns:a16="http://schemas.microsoft.com/office/drawing/2014/main" val="3191335390"/>
                    </a:ext>
                  </a:extLst>
                </a:gridCol>
              </a:tblGrid>
              <a:tr h="305429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>
                          <a:solidFill>
                            <a:schemeClr val="tx1"/>
                          </a:solidFill>
                        </a:rPr>
                        <a:t>DreamTown</a:t>
                      </a: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</a:rPr>
                        <a:t>社長</a:t>
                      </a:r>
                    </a:p>
                  </a:txBody>
                  <a:tcPr>
                    <a:solidFill>
                      <a:schemeClr val="accent4"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</a:rPr>
                        <a:t>ﾄﾞﾘｰﾑﾎｰﾑ社長</a:t>
                      </a:r>
                    </a:p>
                  </a:txBody>
                  <a:tcPr>
                    <a:solidFill>
                      <a:schemeClr val="accent4"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</a:rPr>
                        <a:t>エリア長</a:t>
                      </a:r>
                    </a:p>
                  </a:txBody>
                  <a:tcPr>
                    <a:solidFill>
                      <a:schemeClr val="accent4"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</a:rPr>
                        <a:t>店長</a:t>
                      </a:r>
                    </a:p>
                  </a:txBody>
                  <a:tcPr>
                    <a:solidFill>
                      <a:schemeClr val="accent4"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</a:rPr>
                        <a:t>申請者</a:t>
                      </a:r>
                    </a:p>
                  </a:txBody>
                  <a:tcPr>
                    <a:solidFill>
                      <a:schemeClr val="accent4">
                        <a:alpha val="3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0961745"/>
                  </a:ext>
                </a:extLst>
              </a:tr>
              <a:tr h="519229"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水戸社長</a:t>
                      </a:r>
                      <a:endParaRPr kumimoji="1" lang="en-US" altLang="ja-JP" sz="1400" b="0" dirty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システム管理者</a:t>
                      </a:r>
                      <a:endParaRPr kumimoji="1" lang="en-US" altLang="ja-JP" sz="1400" b="0" dirty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店舗の事務長</a:t>
                      </a:r>
                    </a:p>
                  </a:txBody>
                  <a:tcPr anchor="ctr" anchorCtr="1">
                    <a:solidFill>
                      <a:schemeClr val="accent4"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中川社長</a:t>
                      </a:r>
                    </a:p>
                  </a:txBody>
                  <a:tcPr anchor="ctr" anchorCtr="1">
                    <a:solidFill>
                      <a:schemeClr val="accent4"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自店舗のエリア長</a:t>
                      </a:r>
                    </a:p>
                  </a:txBody>
                  <a:tcPr anchor="ctr" anchorCtr="1">
                    <a:solidFill>
                      <a:schemeClr val="accent4"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自店舗の店長</a:t>
                      </a:r>
                    </a:p>
                  </a:txBody>
                  <a:tcPr anchor="ctr" anchorCtr="1">
                    <a:solidFill>
                      <a:schemeClr val="accent4"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自分</a:t>
                      </a:r>
                    </a:p>
                  </a:txBody>
                  <a:tcPr anchor="ctr" anchorCtr="1">
                    <a:solidFill>
                      <a:schemeClr val="accent4">
                        <a:alpha val="3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3153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73142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35CB55-42D9-31A9-C219-2623ADC93D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49279C2-6570-8FFA-402E-475EBED83DEE}"/>
              </a:ext>
            </a:extLst>
          </p:cNvPr>
          <p:cNvSpPr txBox="1"/>
          <p:nvPr/>
        </p:nvSpPr>
        <p:spPr>
          <a:xfrm>
            <a:off x="609600" y="554182"/>
            <a:ext cx="180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事業計画　申請</a:t>
            </a: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D7C1AFA9-E7A1-2785-2C20-E302A83CF85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59192"/>
          <a:stretch/>
        </p:blipFill>
        <p:spPr>
          <a:xfrm>
            <a:off x="609600" y="923514"/>
            <a:ext cx="9550062" cy="4359686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00C82F7E-9FCB-BF2A-DB02-2AB08CD8D9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56222" y="4305149"/>
            <a:ext cx="3048425" cy="1781424"/>
          </a:xfrm>
          <a:prstGeom prst="rect">
            <a:avLst/>
          </a:prstGeom>
          <a:ln w="38100">
            <a:solidFill>
              <a:schemeClr val="accent5"/>
            </a:solidFill>
          </a:ln>
        </p:spPr>
      </p:pic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EC7D4E33-875D-78C5-04E8-6987477F560A}"/>
              </a:ext>
            </a:extLst>
          </p:cNvPr>
          <p:cNvSpPr/>
          <p:nvPr/>
        </p:nvSpPr>
        <p:spPr>
          <a:xfrm>
            <a:off x="7956222" y="2705493"/>
            <a:ext cx="2262433" cy="970961"/>
          </a:xfrm>
          <a:prstGeom prst="rect">
            <a:avLst/>
          </a:prstGeom>
          <a:noFill/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4" name="直線矢印コネクタ 13">
            <a:extLst>
              <a:ext uri="{FF2B5EF4-FFF2-40B4-BE49-F238E27FC236}">
                <a16:creationId xmlns:a16="http://schemas.microsoft.com/office/drawing/2014/main" id="{36E9CD71-03EB-FC27-E02F-9BCB9AA443FF}"/>
              </a:ext>
            </a:extLst>
          </p:cNvPr>
          <p:cNvCxnSpPr>
            <a:cxnSpLocks/>
          </p:cNvCxnSpPr>
          <p:nvPr/>
        </p:nvCxnSpPr>
        <p:spPr>
          <a:xfrm flipH="1">
            <a:off x="9898712" y="3572759"/>
            <a:ext cx="169115" cy="188567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1B770A84-4C8D-4352-E404-B8ACC0677F62}"/>
              </a:ext>
            </a:extLst>
          </p:cNvPr>
          <p:cNvSpPr txBox="1"/>
          <p:nvPr/>
        </p:nvSpPr>
        <p:spPr>
          <a:xfrm>
            <a:off x="9624766" y="6150466"/>
            <a:ext cx="180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申請をクリック</a:t>
            </a:r>
          </a:p>
        </p:txBody>
      </p:sp>
      <p:sp>
        <p:nvSpPr>
          <p:cNvPr id="21" name="日付プレースホルダー 20">
            <a:extLst>
              <a:ext uri="{FF2B5EF4-FFF2-40B4-BE49-F238E27FC236}">
                <a16:creationId xmlns:a16="http://schemas.microsoft.com/office/drawing/2014/main" id="{CA8F7A66-2399-EDCB-60E9-F7E33B03C2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70AAD-76C2-4352-983E-3AC92A579281}" type="datetime1">
              <a:rPr kumimoji="1" lang="ja-JP" altLang="en-US" smtClean="0"/>
              <a:t>2025/6/18</a:t>
            </a:fld>
            <a:endParaRPr kumimoji="1" lang="ja-JP" altLang="en-US"/>
          </a:p>
        </p:txBody>
      </p:sp>
      <p:sp>
        <p:nvSpPr>
          <p:cNvPr id="22" name="スライド番号プレースホルダー 21">
            <a:extLst>
              <a:ext uri="{FF2B5EF4-FFF2-40B4-BE49-F238E27FC236}">
                <a16:creationId xmlns:a16="http://schemas.microsoft.com/office/drawing/2014/main" id="{D9E78A25-0037-E940-5F0F-31E47843D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52332-C53F-40F3-95E5-336A19B37294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93269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31BD91-C0C1-3505-FFBD-BDF4D89181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8C7B53A-982A-63A3-56DB-A3A63FB5CF82}"/>
              </a:ext>
            </a:extLst>
          </p:cNvPr>
          <p:cNvSpPr txBox="1"/>
          <p:nvPr/>
        </p:nvSpPr>
        <p:spPr>
          <a:xfrm>
            <a:off x="609600" y="554182"/>
            <a:ext cx="180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事業計画　申請</a:t>
            </a: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030EE79C-5F51-0D3D-0232-816A7FE09F8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59192"/>
          <a:stretch/>
        </p:blipFill>
        <p:spPr>
          <a:xfrm>
            <a:off x="609600" y="923514"/>
            <a:ext cx="9550062" cy="4359686"/>
          </a:xfrm>
          <a:prstGeom prst="rect">
            <a:avLst/>
          </a:prstGeom>
        </p:spPr>
      </p:pic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3B37D9DC-98F7-77AE-75F3-4D6AE99B3267}"/>
              </a:ext>
            </a:extLst>
          </p:cNvPr>
          <p:cNvSpPr/>
          <p:nvPr/>
        </p:nvSpPr>
        <p:spPr>
          <a:xfrm>
            <a:off x="7956222" y="2705493"/>
            <a:ext cx="2262433" cy="970961"/>
          </a:xfrm>
          <a:prstGeom prst="rect">
            <a:avLst/>
          </a:prstGeom>
          <a:noFill/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D63EDFA0-58AA-DA92-37A3-790BE9326ED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14636"/>
          <a:stretch/>
        </p:blipFill>
        <p:spPr>
          <a:xfrm>
            <a:off x="3461722" y="1734531"/>
            <a:ext cx="3306105" cy="4846843"/>
          </a:xfrm>
          <a:prstGeom prst="rect">
            <a:avLst/>
          </a:prstGeom>
          <a:ln w="38100">
            <a:solidFill>
              <a:schemeClr val="accent5"/>
            </a:solidFill>
          </a:ln>
        </p:spPr>
      </p:pic>
      <p:cxnSp>
        <p:nvCxnSpPr>
          <p:cNvPr id="14" name="直線矢印コネクタ 13">
            <a:extLst>
              <a:ext uri="{FF2B5EF4-FFF2-40B4-BE49-F238E27FC236}">
                <a16:creationId xmlns:a16="http://schemas.microsoft.com/office/drawing/2014/main" id="{AA2ACC81-7BD6-C7FB-9E0F-73455C622041}"/>
              </a:ext>
            </a:extLst>
          </p:cNvPr>
          <p:cNvCxnSpPr>
            <a:cxnSpLocks/>
          </p:cNvCxnSpPr>
          <p:nvPr/>
        </p:nvCxnSpPr>
        <p:spPr>
          <a:xfrm flipH="1">
            <a:off x="5693790" y="3114675"/>
            <a:ext cx="3821685" cy="42980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日付プレースホルダー 9">
            <a:extLst>
              <a:ext uri="{FF2B5EF4-FFF2-40B4-BE49-F238E27FC236}">
                <a16:creationId xmlns:a16="http://schemas.microsoft.com/office/drawing/2014/main" id="{A49C53EB-6348-D763-703B-E73701695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BEC84-61F9-41D5-8C85-37F4F779A406}" type="datetime1">
              <a:rPr kumimoji="1" lang="ja-JP" altLang="en-US" smtClean="0"/>
              <a:t>2025/6/18</a:t>
            </a:fld>
            <a:endParaRPr kumimoji="1" lang="ja-JP" altLang="en-US"/>
          </a:p>
        </p:txBody>
      </p:sp>
      <p:sp>
        <p:nvSpPr>
          <p:cNvPr id="13" name="スライド番号プレースホルダー 12">
            <a:extLst>
              <a:ext uri="{FF2B5EF4-FFF2-40B4-BE49-F238E27FC236}">
                <a16:creationId xmlns:a16="http://schemas.microsoft.com/office/drawing/2014/main" id="{EDB0072C-B2F9-CD7F-F9DC-41ED071C8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52332-C53F-40F3-95E5-336A19B37294}" type="slidenum">
              <a:rPr kumimoji="1" lang="ja-JP" altLang="en-US" smtClean="0"/>
              <a:t>4</a:t>
            </a:fld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873AFB8F-140B-9A24-972A-1C759C21A0C6}"/>
              </a:ext>
            </a:extLst>
          </p:cNvPr>
          <p:cNvSpPr txBox="1"/>
          <p:nvPr/>
        </p:nvSpPr>
        <p:spPr>
          <a:xfrm>
            <a:off x="5956957" y="3870399"/>
            <a:ext cx="2701268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1">
                <a:shade val="1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店長欄</a:t>
            </a:r>
            <a:endParaRPr kumimoji="1" lang="en-US" altLang="ja-JP" dirty="0"/>
          </a:p>
          <a:p>
            <a:r>
              <a:rPr kumimoji="1" lang="ja-JP" altLang="en-US" dirty="0"/>
              <a:t>・自店舗の店長　 　☑</a:t>
            </a: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1550728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2DB538-8F69-51D5-7FF3-C582D5DC1A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0685BFB-8C91-F90E-564B-C2F1F92F087C}"/>
              </a:ext>
            </a:extLst>
          </p:cNvPr>
          <p:cNvSpPr txBox="1"/>
          <p:nvPr/>
        </p:nvSpPr>
        <p:spPr>
          <a:xfrm>
            <a:off x="609600" y="554182"/>
            <a:ext cx="180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事業計画　申請</a:t>
            </a: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6AC907B1-6519-1C74-C18C-B08A813FB69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59192"/>
          <a:stretch/>
        </p:blipFill>
        <p:spPr>
          <a:xfrm>
            <a:off x="609600" y="923514"/>
            <a:ext cx="9550062" cy="4359686"/>
          </a:xfrm>
          <a:prstGeom prst="rect">
            <a:avLst/>
          </a:prstGeom>
        </p:spPr>
      </p:pic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ED6577F9-FBFB-8E00-9E84-973640308383}"/>
              </a:ext>
            </a:extLst>
          </p:cNvPr>
          <p:cNvSpPr/>
          <p:nvPr/>
        </p:nvSpPr>
        <p:spPr>
          <a:xfrm>
            <a:off x="7956222" y="2705493"/>
            <a:ext cx="2262433" cy="970961"/>
          </a:xfrm>
          <a:prstGeom prst="rect">
            <a:avLst/>
          </a:prstGeom>
          <a:noFill/>
          <a:ln w="38100" cap="flat" cmpd="sng" algn="ctr">
            <a:solidFill>
              <a:srgbClr val="7030A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日付プレースホルダー 9">
            <a:extLst>
              <a:ext uri="{FF2B5EF4-FFF2-40B4-BE49-F238E27FC236}">
                <a16:creationId xmlns:a16="http://schemas.microsoft.com/office/drawing/2014/main" id="{42CD3627-E69F-B117-F079-69AD41B844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BEC84-61F9-41D5-8C85-37F4F779A406}" type="datetime1">
              <a:rPr kumimoji="1" lang="ja-JP" altLang="en-US" smtClean="0"/>
              <a:t>2025/6/18</a:t>
            </a:fld>
            <a:endParaRPr kumimoji="1" lang="ja-JP" altLang="en-US"/>
          </a:p>
        </p:txBody>
      </p:sp>
      <p:sp>
        <p:nvSpPr>
          <p:cNvPr id="13" name="スライド番号プレースホルダー 12">
            <a:extLst>
              <a:ext uri="{FF2B5EF4-FFF2-40B4-BE49-F238E27FC236}">
                <a16:creationId xmlns:a16="http://schemas.microsoft.com/office/drawing/2014/main" id="{7E4591C9-45EC-9859-0950-296415866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52332-C53F-40F3-95E5-336A19B37294}" type="slidenum">
              <a:rPr kumimoji="1" lang="ja-JP" altLang="en-US" smtClean="0"/>
              <a:t>5</a:t>
            </a:fld>
            <a:endParaRPr kumimoji="1" lang="ja-JP" altLang="en-US"/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FCDC7CC7-FFAC-9170-1817-99F0CEC7E5C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25131"/>
          <a:stretch/>
        </p:blipFill>
        <p:spPr>
          <a:xfrm>
            <a:off x="3461722" y="1732527"/>
            <a:ext cx="3301796" cy="4275744"/>
          </a:xfrm>
          <a:prstGeom prst="rect">
            <a:avLst/>
          </a:prstGeom>
          <a:ln w="38100">
            <a:solidFill>
              <a:srgbClr val="7030A0"/>
            </a:solidFill>
          </a:ln>
        </p:spPr>
      </p:pic>
      <p:cxnSp>
        <p:nvCxnSpPr>
          <p:cNvPr id="14" name="直線矢印コネクタ 13">
            <a:extLst>
              <a:ext uri="{FF2B5EF4-FFF2-40B4-BE49-F238E27FC236}">
                <a16:creationId xmlns:a16="http://schemas.microsoft.com/office/drawing/2014/main" id="{D1549C8A-4133-0769-26E9-3795FA361F0E}"/>
              </a:ext>
            </a:extLst>
          </p:cNvPr>
          <p:cNvCxnSpPr>
            <a:cxnSpLocks/>
          </p:cNvCxnSpPr>
          <p:nvPr/>
        </p:nvCxnSpPr>
        <p:spPr>
          <a:xfrm flipH="1">
            <a:off x="5219700" y="3103357"/>
            <a:ext cx="3867738" cy="411368"/>
          </a:xfrm>
          <a:prstGeom prst="straightConnector1">
            <a:avLst/>
          </a:prstGeom>
          <a:ln w="381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EC65F34-381C-87F1-8270-ABA24ABE7358}"/>
              </a:ext>
            </a:extLst>
          </p:cNvPr>
          <p:cNvSpPr txBox="1"/>
          <p:nvPr/>
        </p:nvSpPr>
        <p:spPr>
          <a:xfrm>
            <a:off x="5956957" y="3870399"/>
            <a:ext cx="2701268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1">
                <a:shade val="1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エリア長</a:t>
            </a:r>
            <a:endParaRPr kumimoji="1" lang="en-US" altLang="ja-JP" dirty="0"/>
          </a:p>
          <a:p>
            <a:r>
              <a:rPr kumimoji="1" lang="ja-JP" altLang="en-US" dirty="0"/>
              <a:t>・自店舗のエリア長 ☑</a:t>
            </a: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8618363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C2FC3C-3A44-4AB0-9444-AB109376FF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0CE9676-4EF2-67F3-4E30-6B784343C350}"/>
              </a:ext>
            </a:extLst>
          </p:cNvPr>
          <p:cNvSpPr txBox="1"/>
          <p:nvPr/>
        </p:nvSpPr>
        <p:spPr>
          <a:xfrm>
            <a:off x="609600" y="554182"/>
            <a:ext cx="180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事業計画　申請</a:t>
            </a: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96CA4DED-5474-5E8F-7449-EB12A6423D9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59192"/>
          <a:stretch/>
        </p:blipFill>
        <p:spPr>
          <a:xfrm>
            <a:off x="609600" y="923514"/>
            <a:ext cx="9550062" cy="4359686"/>
          </a:xfrm>
          <a:prstGeom prst="rect">
            <a:avLst/>
          </a:prstGeom>
        </p:spPr>
      </p:pic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B6AD227D-A481-48C6-DA4D-536DC8724C74}"/>
              </a:ext>
            </a:extLst>
          </p:cNvPr>
          <p:cNvSpPr/>
          <p:nvPr/>
        </p:nvSpPr>
        <p:spPr>
          <a:xfrm>
            <a:off x="7956222" y="2705493"/>
            <a:ext cx="2262433" cy="970961"/>
          </a:xfrm>
          <a:prstGeom prst="rect">
            <a:avLst/>
          </a:prstGeom>
          <a:noFill/>
          <a:ln w="3810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日付プレースホルダー 9">
            <a:extLst>
              <a:ext uri="{FF2B5EF4-FFF2-40B4-BE49-F238E27FC236}">
                <a16:creationId xmlns:a16="http://schemas.microsoft.com/office/drawing/2014/main" id="{E647A432-9B41-7D4E-5159-0D6EBB522C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BEC84-61F9-41D5-8C85-37F4F779A406}" type="datetime1">
              <a:rPr kumimoji="1" lang="ja-JP" altLang="en-US" smtClean="0"/>
              <a:t>2025/6/18</a:t>
            </a:fld>
            <a:endParaRPr kumimoji="1" lang="ja-JP" altLang="en-US"/>
          </a:p>
        </p:txBody>
      </p:sp>
      <p:sp>
        <p:nvSpPr>
          <p:cNvPr id="13" name="スライド番号プレースホルダー 12">
            <a:extLst>
              <a:ext uri="{FF2B5EF4-FFF2-40B4-BE49-F238E27FC236}">
                <a16:creationId xmlns:a16="http://schemas.microsoft.com/office/drawing/2014/main" id="{F3241046-28BB-9E17-4BCE-37D25BD560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52332-C53F-40F3-95E5-336A19B37294}" type="slidenum">
              <a:rPr kumimoji="1" lang="ja-JP" altLang="en-US" smtClean="0"/>
              <a:t>6</a:t>
            </a:fld>
            <a:endParaRPr kumimoji="1" lang="ja-JP" altLang="en-US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620236F8-AB47-ED65-6C39-4593EF45AB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61722" y="1732527"/>
            <a:ext cx="3301796" cy="4283411"/>
          </a:xfrm>
          <a:prstGeom prst="rect">
            <a:avLst/>
          </a:prstGeom>
          <a:ln w="38100">
            <a:solidFill>
              <a:srgbClr val="FFC000"/>
            </a:solidFill>
          </a:ln>
        </p:spPr>
      </p:pic>
      <p:cxnSp>
        <p:nvCxnSpPr>
          <p:cNvPr id="14" name="直線矢印コネクタ 13">
            <a:extLst>
              <a:ext uri="{FF2B5EF4-FFF2-40B4-BE49-F238E27FC236}">
                <a16:creationId xmlns:a16="http://schemas.microsoft.com/office/drawing/2014/main" id="{25B91730-2488-9ABD-903C-291960E88F5C}"/>
              </a:ext>
            </a:extLst>
          </p:cNvPr>
          <p:cNvCxnSpPr>
            <a:cxnSpLocks/>
          </p:cNvCxnSpPr>
          <p:nvPr/>
        </p:nvCxnSpPr>
        <p:spPr>
          <a:xfrm flipH="1">
            <a:off x="4743450" y="3137661"/>
            <a:ext cx="3914775" cy="405639"/>
          </a:xfrm>
          <a:prstGeom prst="straightConnector1">
            <a:avLst/>
          </a:prstGeom>
          <a:ln w="381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C8C5EABE-4976-46BC-CD0A-465609569D19}"/>
              </a:ext>
            </a:extLst>
          </p:cNvPr>
          <p:cNvSpPr txBox="1"/>
          <p:nvPr/>
        </p:nvSpPr>
        <p:spPr>
          <a:xfrm>
            <a:off x="5956957" y="3870399"/>
            <a:ext cx="2701268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1">
                <a:shade val="1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ﾄﾞﾘｰﾑﾎｰﾑ社長</a:t>
            </a:r>
            <a:endParaRPr kumimoji="1" lang="en-US" altLang="ja-JP" dirty="0"/>
          </a:p>
          <a:p>
            <a:r>
              <a:rPr kumimoji="1" lang="ja-JP" altLang="en-US" dirty="0"/>
              <a:t>・ﾄﾞﾘｰﾑﾎｰﾑ社長　　 ☑</a:t>
            </a: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1220692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CCC03E-3EE2-9325-F08F-FBF980687F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2D1F32E-9375-AC06-7695-5BB2CCDA645A}"/>
              </a:ext>
            </a:extLst>
          </p:cNvPr>
          <p:cNvSpPr txBox="1"/>
          <p:nvPr/>
        </p:nvSpPr>
        <p:spPr>
          <a:xfrm>
            <a:off x="609600" y="554182"/>
            <a:ext cx="180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事業計画　申請</a:t>
            </a: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C8D31B5C-43FA-0D0E-A837-DEC9AEBFE96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59192"/>
          <a:stretch/>
        </p:blipFill>
        <p:spPr>
          <a:xfrm>
            <a:off x="609600" y="923514"/>
            <a:ext cx="9550062" cy="4359686"/>
          </a:xfrm>
          <a:prstGeom prst="rect">
            <a:avLst/>
          </a:prstGeom>
        </p:spPr>
      </p:pic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604161A8-DD71-501C-BFCB-8DD94DE76991}"/>
              </a:ext>
            </a:extLst>
          </p:cNvPr>
          <p:cNvSpPr/>
          <p:nvPr/>
        </p:nvSpPr>
        <p:spPr>
          <a:xfrm>
            <a:off x="7956222" y="2705493"/>
            <a:ext cx="2262433" cy="970961"/>
          </a:xfrm>
          <a:prstGeom prst="rect">
            <a:avLst/>
          </a:prstGeom>
          <a:noFill/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日付プレースホルダー 9">
            <a:extLst>
              <a:ext uri="{FF2B5EF4-FFF2-40B4-BE49-F238E27FC236}">
                <a16:creationId xmlns:a16="http://schemas.microsoft.com/office/drawing/2014/main" id="{E69E9805-2ECF-86CC-3D7B-6934110C82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BEC84-61F9-41D5-8C85-37F4F779A406}" type="datetime1">
              <a:rPr kumimoji="1" lang="ja-JP" altLang="en-US" smtClean="0"/>
              <a:t>2025/6/18</a:t>
            </a:fld>
            <a:endParaRPr kumimoji="1" lang="ja-JP" altLang="en-US"/>
          </a:p>
        </p:txBody>
      </p:sp>
      <p:sp>
        <p:nvSpPr>
          <p:cNvPr id="13" name="スライド番号プレースホルダー 12">
            <a:extLst>
              <a:ext uri="{FF2B5EF4-FFF2-40B4-BE49-F238E27FC236}">
                <a16:creationId xmlns:a16="http://schemas.microsoft.com/office/drawing/2014/main" id="{B96516A2-BEE8-F7D0-9BE6-0F60E00C3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52332-C53F-40F3-95E5-336A19B37294}" type="slidenum">
              <a:rPr kumimoji="1" lang="ja-JP" altLang="en-US" smtClean="0"/>
              <a:t>7</a:t>
            </a:fld>
            <a:endParaRPr kumimoji="1" lang="ja-JP" altLang="en-US"/>
          </a:p>
        </p:txBody>
      </p:sp>
      <p:cxnSp>
        <p:nvCxnSpPr>
          <p:cNvPr id="14" name="直線矢印コネクタ 13">
            <a:extLst>
              <a:ext uri="{FF2B5EF4-FFF2-40B4-BE49-F238E27FC236}">
                <a16:creationId xmlns:a16="http://schemas.microsoft.com/office/drawing/2014/main" id="{9B14630B-F862-E002-8C7F-5B58EBE81F46}"/>
              </a:ext>
            </a:extLst>
          </p:cNvPr>
          <p:cNvCxnSpPr>
            <a:cxnSpLocks/>
          </p:cNvCxnSpPr>
          <p:nvPr/>
        </p:nvCxnSpPr>
        <p:spPr>
          <a:xfrm flipH="1">
            <a:off x="5384631" y="3067050"/>
            <a:ext cx="2902119" cy="390083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0E079FA6-5F36-718A-D50F-A1779873B5C3}"/>
              </a:ext>
            </a:extLst>
          </p:cNvPr>
          <p:cNvSpPr txBox="1"/>
          <p:nvPr/>
        </p:nvSpPr>
        <p:spPr>
          <a:xfrm>
            <a:off x="5956957" y="3870399"/>
            <a:ext cx="3749018" cy="203132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1">
                <a:shade val="1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DreamTown</a:t>
            </a:r>
            <a:r>
              <a:rPr kumimoji="1" lang="ja-JP" altLang="en-US" dirty="0"/>
              <a:t>社長</a:t>
            </a:r>
            <a:endParaRPr kumimoji="1" lang="en-US" altLang="ja-JP" dirty="0"/>
          </a:p>
          <a:p>
            <a:r>
              <a:rPr kumimoji="1" lang="ja-JP" altLang="en-US" dirty="0"/>
              <a:t>・</a:t>
            </a:r>
            <a:r>
              <a:rPr kumimoji="1" lang="en-US" altLang="ja-JP" dirty="0" err="1"/>
              <a:t>DreamTwon</a:t>
            </a:r>
            <a:r>
              <a:rPr kumimoji="1" lang="ja-JP" altLang="en-US" dirty="0"/>
              <a:t>社長  ☑</a:t>
            </a:r>
            <a:endParaRPr kumimoji="1" lang="en-US" altLang="ja-JP" dirty="0"/>
          </a:p>
          <a:p>
            <a:r>
              <a:rPr kumimoji="1" lang="ja-JP" altLang="en-US" dirty="0"/>
              <a:t>・システム管理者</a:t>
            </a:r>
            <a:endParaRPr kumimoji="1" lang="en-US" altLang="ja-JP" dirty="0"/>
          </a:p>
          <a:p>
            <a:r>
              <a:rPr kumimoji="1" lang="ja-JP" altLang="en-US" dirty="0"/>
              <a:t>・店舗の事務長</a:t>
            </a:r>
            <a:endParaRPr kumimoji="1" lang="en-US" altLang="ja-JP" dirty="0"/>
          </a:p>
          <a:p>
            <a:endParaRPr lang="en-US" altLang="ja-JP" dirty="0"/>
          </a:p>
          <a:p>
            <a:r>
              <a:rPr kumimoji="1" lang="ja-JP" altLang="en-US" dirty="0"/>
              <a:t>最終承認者の設定が完了したら、</a:t>
            </a:r>
            <a:r>
              <a:rPr kumimoji="1" lang="en-US" altLang="ja-JP" dirty="0">
                <a:highlight>
                  <a:srgbClr val="FF00FF"/>
                </a:highlight>
              </a:rPr>
              <a:t>【</a:t>
            </a:r>
            <a:r>
              <a:rPr kumimoji="1" lang="ja-JP" altLang="en-US" dirty="0">
                <a:highlight>
                  <a:srgbClr val="FF00FF"/>
                </a:highlight>
              </a:rPr>
              <a:t>申請</a:t>
            </a:r>
            <a:r>
              <a:rPr kumimoji="1" lang="en-US" altLang="ja-JP" dirty="0">
                <a:highlight>
                  <a:srgbClr val="FF00FF"/>
                </a:highlight>
              </a:rPr>
              <a:t>】</a:t>
            </a:r>
            <a:r>
              <a:rPr kumimoji="1" lang="ja-JP" altLang="en-US" dirty="0"/>
              <a:t>をクリック</a:t>
            </a: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A51709EB-F09C-35D7-DE75-22CFF6B9BC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55778" y="1574800"/>
            <a:ext cx="3228853" cy="5162550"/>
          </a:xfrm>
          <a:prstGeom prst="rect">
            <a:avLst/>
          </a:prstGeom>
          <a:ln w="38100"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20655851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8EADD9-00AC-122B-BADD-0703CD5615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D2BF06F-6F7C-F330-9B22-C36BD862777E}"/>
              </a:ext>
            </a:extLst>
          </p:cNvPr>
          <p:cNvSpPr txBox="1"/>
          <p:nvPr/>
        </p:nvSpPr>
        <p:spPr>
          <a:xfrm>
            <a:off x="609600" y="554182"/>
            <a:ext cx="180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事業計画　申請</a:t>
            </a:r>
          </a:p>
        </p:txBody>
      </p:sp>
      <p:sp>
        <p:nvSpPr>
          <p:cNvPr id="10" name="日付プレースホルダー 9">
            <a:extLst>
              <a:ext uri="{FF2B5EF4-FFF2-40B4-BE49-F238E27FC236}">
                <a16:creationId xmlns:a16="http://schemas.microsoft.com/office/drawing/2014/main" id="{D3DC77AC-3047-6510-7C02-249DAB80EC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BEC84-61F9-41D5-8C85-37F4F779A406}" type="datetime1">
              <a:rPr kumimoji="1" lang="ja-JP" altLang="en-US" smtClean="0"/>
              <a:t>2025/6/18</a:t>
            </a:fld>
            <a:endParaRPr kumimoji="1" lang="ja-JP" altLang="en-US"/>
          </a:p>
        </p:txBody>
      </p:sp>
      <p:sp>
        <p:nvSpPr>
          <p:cNvPr id="13" name="スライド番号プレースホルダー 12">
            <a:extLst>
              <a:ext uri="{FF2B5EF4-FFF2-40B4-BE49-F238E27FC236}">
                <a16:creationId xmlns:a16="http://schemas.microsoft.com/office/drawing/2014/main" id="{E5AC1324-B2A5-A33D-9A17-4AAB8BE8D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52332-C53F-40F3-95E5-336A19B37294}" type="slidenum">
              <a:rPr kumimoji="1" lang="ja-JP" altLang="en-US" smtClean="0"/>
              <a:t>8</a:t>
            </a:fld>
            <a:endParaRPr kumimoji="1" lang="ja-JP" altLang="en-US" dirty="0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674C3088-B6C0-6921-DF8F-410FD58603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99" y="923513"/>
            <a:ext cx="6981825" cy="5519259"/>
          </a:xfrm>
          <a:prstGeom prst="rect">
            <a:avLst/>
          </a:prstGeom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396DA25-253F-6809-12A8-AD36D368B4C2}"/>
              </a:ext>
            </a:extLst>
          </p:cNvPr>
          <p:cNvSpPr txBox="1"/>
          <p:nvPr/>
        </p:nvSpPr>
        <p:spPr>
          <a:xfrm>
            <a:off x="7591424" y="923513"/>
            <a:ext cx="4600576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>
                <a:solidFill>
                  <a:srgbClr val="FF0000"/>
                </a:solidFill>
              </a:rPr>
              <a:t>メール通知先の必修設定</a:t>
            </a:r>
            <a:endParaRPr kumimoji="1" lang="en-US" altLang="ja-JP" sz="2000" b="1" dirty="0">
              <a:solidFill>
                <a:srgbClr val="FF0000"/>
              </a:solidFill>
            </a:endParaRPr>
          </a:p>
          <a:p>
            <a:endParaRPr kumimoji="1" lang="en-US" altLang="ja-JP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ja-JP" altLang="en-US" dirty="0"/>
              <a:t>物件担当者</a:t>
            </a:r>
            <a:endParaRPr lang="en-US" altLang="ja-JP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kumimoji="1" lang="ja-JP" altLang="en-US" dirty="0"/>
              <a:t>代理入力者が申請の場合、</a:t>
            </a:r>
            <a:br>
              <a:rPr kumimoji="1" lang="en-US" altLang="ja-JP" dirty="0"/>
            </a:br>
            <a:r>
              <a:rPr kumimoji="1" lang="ja-JP" altLang="en-US" dirty="0"/>
              <a:t>　　　　　　　　営業担当者</a:t>
            </a:r>
            <a:endParaRPr kumimoji="1" lang="en-US" altLang="ja-JP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kumimoji="1" lang="en-US" altLang="ja-JP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ja-JP" altLang="en-US" dirty="0"/>
              <a:t>承認関係者</a:t>
            </a:r>
            <a:endParaRPr kumimoji="1" lang="en-US" altLang="ja-JP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kumimoji="1" lang="ja-JP" altLang="en-US" dirty="0"/>
              <a:t>店長</a:t>
            </a:r>
            <a:endParaRPr kumimoji="1" lang="en-US" altLang="ja-JP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kumimoji="1" lang="ja-JP" altLang="en-US" dirty="0"/>
              <a:t>エリア長</a:t>
            </a:r>
            <a:endParaRPr kumimoji="1" lang="en-US" altLang="ja-JP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kumimoji="1" lang="ja-JP" altLang="en-US" dirty="0"/>
              <a:t>ﾄﾞﾘｰﾑﾎｰﾑ社長</a:t>
            </a:r>
            <a:endParaRPr kumimoji="1" lang="en-US" altLang="ja-JP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kumimoji="1" lang="en-US" altLang="ja-JP" dirty="0"/>
              <a:t>DreamTown</a:t>
            </a:r>
            <a:r>
              <a:rPr kumimoji="1" lang="ja-JP" altLang="en-US" dirty="0"/>
              <a:t>社長</a:t>
            </a:r>
            <a:endParaRPr kumimoji="1" lang="en-US" altLang="ja-JP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kumimoji="1" lang="ja-JP" altLang="en-US" dirty="0"/>
              <a:t>システム 管理者</a:t>
            </a:r>
            <a:endParaRPr kumimoji="1" lang="en-US" altLang="ja-JP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kumimoji="1" lang="ja-JP" altLang="en-US" dirty="0"/>
              <a:t>店舗事務長</a:t>
            </a:r>
            <a:endParaRPr kumimoji="1" lang="en-US" altLang="ja-JP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kumimoji="1" lang="en-US" altLang="ja-JP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ja-JP" altLang="en-US" dirty="0"/>
              <a:t>その他</a:t>
            </a:r>
            <a:endParaRPr kumimoji="1" lang="en-US" altLang="ja-JP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kumimoji="1" lang="ja-JP" altLang="en-US" dirty="0"/>
              <a:t>同報通知したい宛先</a:t>
            </a:r>
            <a:endParaRPr kumimoji="1" lang="en-US" altLang="ja-JP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altLang="ja-JP" dirty="0"/>
          </a:p>
          <a:p>
            <a:pPr marL="180975" lvl="1"/>
            <a:r>
              <a:rPr kumimoji="1" lang="ja-JP" altLang="en-US" dirty="0"/>
              <a:t>一度設定した情報</a:t>
            </a:r>
            <a:br>
              <a:rPr kumimoji="1" lang="en-US" altLang="ja-JP" dirty="0"/>
            </a:br>
            <a:r>
              <a:rPr kumimoji="1" lang="ja-JP" altLang="en-US" dirty="0"/>
              <a:t>（物件担当者、承認関係者、その他）は、記憶しています。</a:t>
            </a:r>
            <a:endParaRPr kumimoji="1" lang="en-US" altLang="ja-JP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473771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381</TotalTime>
  <Words>227</Words>
  <Application>Microsoft Office PowerPoint</Application>
  <PresentationFormat>ワイド画面</PresentationFormat>
  <Paragraphs>80</Paragraphs>
  <Slides>8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2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kanamori-mt</dc:creator>
  <cp:lastModifiedBy>kanamori-mt</cp:lastModifiedBy>
  <cp:revision>7</cp:revision>
  <cp:lastPrinted>2025-03-16T09:33:01Z</cp:lastPrinted>
  <dcterms:created xsi:type="dcterms:W3CDTF">2025-03-14T05:25:03Z</dcterms:created>
  <dcterms:modified xsi:type="dcterms:W3CDTF">2025-06-17T23:54:53Z</dcterms:modified>
</cp:coreProperties>
</file>