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9" r:id="rId5"/>
    <p:sldId id="261" r:id="rId6"/>
    <p:sldId id="262" r:id="rId7"/>
    <p:sldId id="263" r:id="rId8"/>
    <p:sldId id="264" r:id="rId9"/>
    <p:sldId id="270" r:id="rId10"/>
    <p:sldId id="266" r:id="rId11"/>
    <p:sldId id="267" r:id="rId12"/>
    <p:sldId id="268" r:id="rId13"/>
    <p:sldId id="271" r:id="rId14"/>
    <p:sldId id="272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26" autoAdjust="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54DF5-1518-41C3-846B-11AC50285F24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6B941-B740-4EE6-808A-64729436F3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35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6B941-B740-4EE6-808A-64729436F37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11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6B941-B740-4EE6-808A-64729436F37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28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A7DD2E-54DA-1F9F-E12D-654672CC1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DAE9041-FF37-6F95-1242-15076A654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300C2A-A815-B5E3-68AD-E9B98302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79A-1487-480D-8AB8-5314CD94750A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9FB454-07C5-2DE6-490F-4C3D5B04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DE9910-B868-E6B4-35E2-85C5ECD7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F6B2-9D26-45DD-8EE1-6DC4A9F85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79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00041A-86D6-DC93-70C6-A0E92598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4F5A2B2-C19B-4BED-946F-16CF4665F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B452ED-0D3A-DF21-AA88-7254F569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79A-1487-480D-8AB8-5314CD94750A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DF8D15-35B7-1765-8B0A-C41CEBF7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1049C0-7BB5-5D9E-EF9D-CA2C9C18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F6B2-9D26-45DD-8EE1-6DC4A9F85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37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CE51841-5D95-833A-D195-473635C02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BC96C63-3F1C-445C-C0DA-1F025015D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947FAB-D563-8BB6-A403-EE2FEEC5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79A-1487-480D-8AB8-5314CD94750A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1670D1-A65A-6A3E-8EC0-FAF957DE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9C0BDE-4025-F3D7-17BA-05124180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F6B2-9D26-45DD-8EE1-6DC4A9F85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47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251A73-56C9-398C-A41D-A8EB0E61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9C9FFE-8CE5-A376-996C-6F9B62496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19E1A1-C55A-EFB9-93B5-15FB302B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79A-1487-480D-8AB8-5314CD94750A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DA6D3F-BA79-52A0-5A08-ECC9024E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C22565-A75D-CB2B-6076-9EE1313A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F6B2-9D26-45DD-8EE1-6DC4A9F85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12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BE0C97-4642-B50D-93D9-B97975C2B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05B373-862A-2867-2755-333B0A456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F0CA09-48FE-8B0D-0625-1B45468E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79A-1487-480D-8AB8-5314CD94750A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A76779-4FB3-E2DE-9B77-E9A96FE3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54FE5E-EC7C-A943-4D49-EFED552F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F6B2-9D26-45DD-8EE1-6DC4A9F85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94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F7FCAC-B88F-3566-8BC8-96E54EED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0FFAA3-829C-4160-17D3-CE93D0643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6CD51A8-E781-53B8-11FD-6CE3F6CAC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87A8EF-2153-F022-FC74-10D48FE47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79A-1487-480D-8AB8-5314CD94750A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4B63F0-A024-6101-AFCB-D5E71EAD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6208DA-3A11-D944-765F-7A558AAC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F6B2-9D26-45DD-8EE1-6DC4A9F85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26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631950-5326-B15B-13C2-A797797B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470487-7133-8B03-34C3-0BA737F3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415A23-14A8-333B-0F08-F27D013C3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E734E97-2F74-A23A-0B05-85273EC04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9881565-DA37-9823-F99B-99C280D0B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B57816-1F26-ADA1-4A46-EAC15FD3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79A-1487-480D-8AB8-5314CD94750A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BE6AD11-CA18-E2B1-AD46-9F2E46A6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4C44AC8-D84B-AA17-34AF-4806F3E1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F6B2-9D26-45DD-8EE1-6DC4A9F85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201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F1A4FB-CDB5-6F0C-736B-BD64B7CA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4695551-F60E-FE30-0A12-B23FFCEB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79A-1487-480D-8AB8-5314CD94750A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8AB2BA-3946-087D-93DF-A36D6751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240D770-349D-C8DD-A7A3-9FCF61E9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F6B2-9D26-45DD-8EE1-6DC4A9F85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94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36C2916-BFE1-A28A-C2DE-ED5850A2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79A-1487-480D-8AB8-5314CD94750A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056304D-BD44-A526-4EF6-9924A9E9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9BA65F-68BE-7A6E-0005-70C2F927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F6B2-9D26-45DD-8EE1-6DC4A9F85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63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06B110-A9E2-23DE-9F84-E035D502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55541B-1AD1-FB77-C436-39BEA38B4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0A2C52-947E-075D-364D-02A9E031D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398CC7-0F36-CB12-C9C7-ED3FC803D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79A-1487-480D-8AB8-5314CD94750A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4CD391-1BB5-081A-22BC-CB0BAC3A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49CF92-209C-109D-77BE-7AE71043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F6B2-9D26-45DD-8EE1-6DC4A9F85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40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635EAC-785D-A5D3-E97D-702F25E5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80EEC0C-50E2-6391-9ADC-D0D1CA4DB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F2316D-0D10-6660-087A-9B6410063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C475B49-CFC8-29C0-9DB4-0E61C0BE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79A-1487-480D-8AB8-5314CD94750A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1756B3-0708-B238-1011-C571067C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0FFC07E-FEDA-C204-01F5-2A9021C6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F6B2-9D26-45DD-8EE1-6DC4A9F85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5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9243B76-A583-F8DC-1823-473ECEE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72DA8B-97EA-F7FB-F28F-3611AC0B2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22066C-67E8-3770-0133-83F1F01F6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5F79A-1487-480D-8AB8-5314CD94750A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0C0372-91A8-DE21-D94A-8FBEF2603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AEE671-6BA6-F08C-CDEC-4C03BE91A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F6B2-9D26-45DD-8EE1-6DC4A9F85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56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CBC8613-F791-A8BB-79EE-620E3CEE5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25" y="2192594"/>
            <a:ext cx="11646955" cy="462946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39E139-ACEB-0EB8-223A-2E5CAA35631D}"/>
              </a:ext>
            </a:extLst>
          </p:cNvPr>
          <p:cNvSpPr txBox="1"/>
          <p:nvPr/>
        </p:nvSpPr>
        <p:spPr>
          <a:xfrm>
            <a:off x="272522" y="131303"/>
            <a:ext cx="3709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タスク　</a:t>
            </a:r>
            <a:r>
              <a:rPr lang="en-US" altLang="ja-JP" sz="2800" b="1" dirty="0"/>
              <a:t>2.</a:t>
            </a:r>
            <a:r>
              <a:rPr lang="ja-JP" altLang="en-US" sz="2800" b="1" dirty="0"/>
              <a:t>①契約処理</a:t>
            </a:r>
            <a:endParaRPr kumimoji="1" lang="ja-JP" altLang="en-US" sz="2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1510CC-E9A7-824A-BB16-DA7A0FB6BD16}"/>
              </a:ext>
            </a:extLst>
          </p:cNvPr>
          <p:cNvSpPr txBox="1"/>
          <p:nvPr/>
        </p:nvSpPr>
        <p:spPr>
          <a:xfrm>
            <a:off x="272522" y="654523"/>
            <a:ext cx="7571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2.</a:t>
            </a:r>
            <a:r>
              <a:rPr kumimoji="1" lang="ja-JP" altLang="en-US" dirty="0"/>
              <a:t>①契約処理</a:t>
            </a:r>
            <a:endParaRPr kumimoji="1" lang="en-US" altLang="ja-JP" dirty="0"/>
          </a:p>
          <a:p>
            <a:r>
              <a:rPr lang="ja-JP" altLang="en-US" dirty="0"/>
              <a:t>　　物件番号と契約種別があっているか要確認！</a:t>
            </a:r>
            <a:endParaRPr lang="en-US" altLang="ja-JP" dirty="0"/>
          </a:p>
          <a:p>
            <a:r>
              <a:rPr kumimoji="1" lang="ja-JP" altLang="en-US" dirty="0"/>
              <a:t>　　</a:t>
            </a:r>
            <a:r>
              <a:rPr kumimoji="1" lang="en-US" altLang="ja-JP" dirty="0"/>
              <a:t>※</a:t>
            </a:r>
            <a:r>
              <a:rPr kumimoji="1" lang="ja-JP" altLang="en-US" dirty="0"/>
              <a:t>異なる場合は事業計画で第二版を作成する必要あり</a:t>
            </a:r>
            <a:endParaRPr kumimoji="1" lang="en-US" altLang="ja-JP" dirty="0"/>
          </a:p>
          <a:p>
            <a:r>
              <a:rPr lang="ja-JP" altLang="en-US" dirty="0"/>
              <a:t>　　売却契約後、情報の入力・書類を添付する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＊のマークがある部分・契約価格内訳・回収予定は入力必須項目です。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D8B0E90-CB0D-1152-E59D-4F3DB2F4C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105830"/>
              </p:ext>
            </p:extLst>
          </p:nvPr>
        </p:nvGraphicFramePr>
        <p:xfrm>
          <a:off x="8170138" y="291578"/>
          <a:ext cx="3709670" cy="1769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4797">
                  <a:extLst>
                    <a:ext uri="{9D8B030D-6E8A-4147-A177-3AD203B41FA5}">
                      <a16:colId xmlns:a16="http://schemas.microsoft.com/office/drawing/2014/main" val="3166692521"/>
                    </a:ext>
                  </a:extLst>
                </a:gridCol>
                <a:gridCol w="1654873">
                  <a:extLst>
                    <a:ext uri="{9D8B030D-6E8A-4147-A177-3AD203B41FA5}">
                      <a16:colId xmlns:a16="http://schemas.microsoft.com/office/drawing/2014/main" val="3234502872"/>
                    </a:ext>
                  </a:extLst>
                </a:gridCol>
              </a:tblGrid>
              <a:tr h="320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TB-0000-T1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</a:t>
                      </a:r>
                      <a:r>
                        <a:rPr lang="ja-JP" altLang="en-US" sz="1200" u="none" strike="noStrike" dirty="0">
                          <a:effectLst/>
                        </a:rPr>
                        <a:t>は建売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12733155"/>
                  </a:ext>
                </a:extLst>
              </a:tr>
              <a:tr h="320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TB-0000-M1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</a:t>
                      </a:r>
                      <a:r>
                        <a:rPr lang="ja-JP" altLang="en-US" sz="1200" u="none" strike="noStrike">
                          <a:effectLst/>
                        </a:rPr>
                        <a:t>は売建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5596181"/>
                  </a:ext>
                </a:extLst>
              </a:tr>
              <a:tr h="3324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TB-0000-S1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</a:t>
                      </a:r>
                      <a:r>
                        <a:rPr lang="ja-JP" altLang="en-US" sz="1200" u="none" strike="noStrike" dirty="0">
                          <a:effectLst/>
                        </a:rPr>
                        <a:t>は土地のみ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57963521"/>
                  </a:ext>
                </a:extLst>
              </a:tr>
              <a:tr h="4758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TB-0000-O1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 dirty="0">
                          <a:effectLst/>
                        </a:rPr>
                        <a:t>O</a:t>
                      </a:r>
                      <a:r>
                        <a:rPr lang="ja-JP" altLang="en-US" sz="1200" u="none" strike="noStrike" dirty="0">
                          <a:effectLst/>
                        </a:rPr>
                        <a:t>は請負のみ、中古戸建、中古</a:t>
                      </a:r>
                      <a:r>
                        <a:rPr lang="en-US" altLang="ja-JP" sz="1200" u="none" strike="noStrike" dirty="0">
                          <a:effectLst/>
                        </a:rPr>
                        <a:t>M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5200725"/>
                  </a:ext>
                </a:extLst>
              </a:tr>
              <a:tr h="320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TB-0000-Q</a:t>
                      </a:r>
                      <a:r>
                        <a:rPr lang="en-US" altLang="ja-JP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 dirty="0">
                          <a:effectLst/>
                        </a:rPr>
                        <a:t>Q</a:t>
                      </a:r>
                      <a:r>
                        <a:rPr lang="ja-JP" altLang="en-US" sz="1200" u="none" strike="noStrike" dirty="0">
                          <a:effectLst/>
                        </a:rPr>
                        <a:t>はリフォーム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80019563"/>
                  </a:ext>
                </a:extLst>
              </a:tr>
            </a:tbl>
          </a:graphicData>
        </a:graphic>
      </p:graphicFrame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F1AFA0C-118A-4033-3CFE-DD8C93214E0C}"/>
              </a:ext>
            </a:extLst>
          </p:cNvPr>
          <p:cNvCxnSpPr/>
          <p:nvPr/>
        </p:nvCxnSpPr>
        <p:spPr>
          <a:xfrm>
            <a:off x="2035277" y="2723538"/>
            <a:ext cx="10028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A0F86CC-C1CB-E067-F591-C04B103FE0C8}"/>
              </a:ext>
            </a:extLst>
          </p:cNvPr>
          <p:cNvCxnSpPr>
            <a:cxnSpLocks/>
          </p:cNvCxnSpPr>
          <p:nvPr/>
        </p:nvCxnSpPr>
        <p:spPr>
          <a:xfrm flipV="1">
            <a:off x="3156155" y="1941333"/>
            <a:ext cx="4889412" cy="7527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5168FE-B09B-8852-C85A-5EB900F2D61A}"/>
              </a:ext>
            </a:extLst>
          </p:cNvPr>
          <p:cNvSpPr txBox="1"/>
          <p:nvPr/>
        </p:nvSpPr>
        <p:spPr>
          <a:xfrm>
            <a:off x="8170138" y="1631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物件番号</a:t>
            </a:r>
            <a:endParaRPr kumimoji="1" lang="ja-JP" altLang="en-US" sz="1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7487607-03CF-3186-E431-84EF5D63BE49}"/>
              </a:ext>
            </a:extLst>
          </p:cNvPr>
          <p:cNvSpPr txBox="1"/>
          <p:nvPr/>
        </p:nvSpPr>
        <p:spPr>
          <a:xfrm>
            <a:off x="10146891" y="1631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契約種別</a:t>
            </a:r>
          </a:p>
        </p:txBody>
      </p:sp>
    </p:spTree>
    <p:extLst>
      <p:ext uri="{BB962C8B-B14F-4D97-AF65-F5344CB8AC3E}">
        <p14:creationId xmlns:p14="http://schemas.microsoft.com/office/powerpoint/2010/main" val="51257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8B68CA-6D77-BFED-4E77-9781AA6C1299}"/>
              </a:ext>
            </a:extLst>
          </p:cNvPr>
          <p:cNvSpPr txBox="1"/>
          <p:nvPr/>
        </p:nvSpPr>
        <p:spPr>
          <a:xfrm>
            <a:off x="363794" y="226142"/>
            <a:ext cx="5003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タスク　</a:t>
            </a:r>
            <a:r>
              <a:rPr kumimoji="1" lang="en-US" altLang="ja-JP" sz="2800" b="1" dirty="0"/>
              <a:t>4.</a:t>
            </a:r>
            <a:r>
              <a:rPr lang="ja-JP" altLang="en-US" sz="2800" b="1" dirty="0"/>
              <a:t>②</a:t>
            </a:r>
            <a:r>
              <a:rPr kumimoji="1" lang="ja-JP" altLang="en-US" sz="2800" b="1" dirty="0"/>
              <a:t>引渡承認願</a:t>
            </a:r>
            <a:r>
              <a:rPr kumimoji="1" lang="en-US" altLang="ja-JP" sz="2800" b="1" dirty="0"/>
              <a:t>2</a:t>
            </a:r>
            <a:r>
              <a:rPr kumimoji="1" lang="ja-JP" altLang="en-US" sz="2800" b="1" dirty="0"/>
              <a:t>回目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23B39F-25F3-F227-9DB4-39CD44F0E723}"/>
              </a:ext>
            </a:extLst>
          </p:cNvPr>
          <p:cNvSpPr txBox="1"/>
          <p:nvPr/>
        </p:nvSpPr>
        <p:spPr>
          <a:xfrm>
            <a:off x="495055" y="894735"/>
            <a:ext cx="4391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承認願が</a:t>
            </a:r>
            <a:r>
              <a:rPr kumimoji="1" lang="en-US" altLang="ja-JP" sz="2000" dirty="0">
                <a:solidFill>
                  <a:srgbClr val="FF0000"/>
                </a:solidFill>
              </a:rPr>
              <a:t>2</a:t>
            </a:r>
            <a:r>
              <a:rPr kumimoji="1" lang="ja-JP" altLang="en-US" sz="2000" dirty="0">
                <a:solidFill>
                  <a:srgbClr val="FF0000"/>
                </a:solidFill>
              </a:rPr>
              <a:t>回発生する場合の操作方法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2FE7D62-CD36-8556-7833-13A53517E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4" y="2302881"/>
            <a:ext cx="12024852" cy="415691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7FF1E5B-1A98-07D9-74E9-EAE9EE9F93AA}"/>
              </a:ext>
            </a:extLst>
          </p:cNvPr>
          <p:cNvSpPr/>
          <p:nvPr/>
        </p:nvSpPr>
        <p:spPr>
          <a:xfrm>
            <a:off x="11464412" y="2123767"/>
            <a:ext cx="422787" cy="40312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BB8DE61-2412-1A64-01D9-1FB6C323BFF4}"/>
              </a:ext>
            </a:extLst>
          </p:cNvPr>
          <p:cNvCxnSpPr/>
          <p:nvPr/>
        </p:nvCxnSpPr>
        <p:spPr>
          <a:xfrm flipH="1" flipV="1">
            <a:off x="9724103" y="1403000"/>
            <a:ext cx="1612491" cy="8289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7137254E-8BAA-E3B2-641B-FF22D4FDE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853" y="226142"/>
            <a:ext cx="2290432" cy="2991584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632DAE4-C445-E448-F29F-88CEB0A5B974}"/>
              </a:ext>
            </a:extLst>
          </p:cNvPr>
          <p:cNvSpPr/>
          <p:nvPr/>
        </p:nvSpPr>
        <p:spPr>
          <a:xfrm>
            <a:off x="7462684" y="894735"/>
            <a:ext cx="2133601" cy="28513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0E7E9CA-D0E3-CF29-48E1-64AF6836D663}"/>
              </a:ext>
            </a:extLst>
          </p:cNvPr>
          <p:cNvSpPr txBox="1"/>
          <p:nvPr/>
        </p:nvSpPr>
        <p:spPr>
          <a:xfrm>
            <a:off x="684895" y="1365804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右上の三本線よりタスクの追加を選択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6787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02964D-04D9-29CC-8C7A-F52F3B2FF180}"/>
              </a:ext>
            </a:extLst>
          </p:cNvPr>
          <p:cNvSpPr txBox="1"/>
          <p:nvPr/>
        </p:nvSpPr>
        <p:spPr>
          <a:xfrm>
            <a:off x="0" y="202565"/>
            <a:ext cx="5003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タスク　</a:t>
            </a:r>
            <a:r>
              <a:rPr kumimoji="1" lang="en-US" altLang="ja-JP" sz="2800" b="1" dirty="0"/>
              <a:t>4.</a:t>
            </a:r>
            <a:r>
              <a:rPr lang="ja-JP" altLang="en-US" sz="2800" b="1" dirty="0"/>
              <a:t>②</a:t>
            </a:r>
            <a:r>
              <a:rPr kumimoji="1" lang="ja-JP" altLang="en-US" sz="2800" b="1" dirty="0"/>
              <a:t>引渡承認願</a:t>
            </a:r>
            <a:r>
              <a:rPr kumimoji="1" lang="en-US" altLang="ja-JP" sz="2800" b="1" dirty="0"/>
              <a:t>2</a:t>
            </a:r>
            <a:r>
              <a:rPr kumimoji="1" lang="ja-JP" altLang="en-US" sz="2800" b="1" dirty="0"/>
              <a:t>回目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7E62C9-1ACB-7101-1556-2171B7B9093B}"/>
              </a:ext>
            </a:extLst>
          </p:cNvPr>
          <p:cNvSpPr txBox="1"/>
          <p:nvPr/>
        </p:nvSpPr>
        <p:spPr>
          <a:xfrm>
            <a:off x="441642" y="953728"/>
            <a:ext cx="3658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・テンプレートに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ja-JP" altLang="en-US" dirty="0">
                <a:solidFill>
                  <a:srgbClr val="FF0000"/>
                </a:solidFill>
              </a:rPr>
              <a:t>引渡承認願</a:t>
            </a:r>
            <a:r>
              <a:rPr lang="en-US" altLang="ja-JP" dirty="0">
                <a:solidFill>
                  <a:srgbClr val="FF0000"/>
                </a:solidFill>
              </a:rPr>
              <a:t>【2</a:t>
            </a:r>
            <a:r>
              <a:rPr lang="ja-JP" altLang="en-US" dirty="0">
                <a:solidFill>
                  <a:srgbClr val="FF0000"/>
                </a:solidFill>
              </a:rPr>
              <a:t>回目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  <a:r>
              <a:rPr lang="ja-JP" altLang="en-US" dirty="0"/>
              <a:t>を選択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・追加する位置に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ja-JP" altLang="en-US" dirty="0">
                <a:solidFill>
                  <a:srgbClr val="FF0000"/>
                </a:solidFill>
              </a:rPr>
              <a:t>引渡承認願</a:t>
            </a:r>
            <a:r>
              <a:rPr lang="ja-JP" altLang="en-US" dirty="0"/>
              <a:t>を選択</a:t>
            </a:r>
          </a:p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8C7CCB2-764F-7BDA-F98C-321ED0AA6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509" y="257921"/>
            <a:ext cx="7013523" cy="610891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A0A9ACF-616F-EA93-5FFD-6F99BA3F1CE7}"/>
              </a:ext>
            </a:extLst>
          </p:cNvPr>
          <p:cNvSpPr/>
          <p:nvPr/>
        </p:nvSpPr>
        <p:spPr>
          <a:xfrm>
            <a:off x="6892413" y="3156155"/>
            <a:ext cx="1769806" cy="2728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9381333-C70D-16EB-34F6-6768C44E27CA}"/>
              </a:ext>
            </a:extLst>
          </p:cNvPr>
          <p:cNvSpPr/>
          <p:nvPr/>
        </p:nvSpPr>
        <p:spPr>
          <a:xfrm>
            <a:off x="6892413" y="4357142"/>
            <a:ext cx="1769806" cy="2728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2FB4F7A-C204-5885-DAEE-7685A27B88CF}"/>
              </a:ext>
            </a:extLst>
          </p:cNvPr>
          <p:cNvCxnSpPr>
            <a:cxnSpLocks/>
          </p:cNvCxnSpPr>
          <p:nvPr/>
        </p:nvCxnSpPr>
        <p:spPr>
          <a:xfrm>
            <a:off x="2172929" y="2585884"/>
            <a:ext cx="0" cy="8431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56442EC-1E23-5852-3772-4C2DE96D8E6F}"/>
              </a:ext>
            </a:extLst>
          </p:cNvPr>
          <p:cNvSpPr txBox="1"/>
          <p:nvPr/>
        </p:nvSpPr>
        <p:spPr>
          <a:xfrm>
            <a:off x="2692728" y="2606862"/>
            <a:ext cx="1376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上記選択後追加を押す</a:t>
            </a:r>
          </a:p>
          <a:p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17CDE16-6AA3-D7F1-3100-40A45C8FC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61" y="4118618"/>
            <a:ext cx="3421030" cy="212941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373CB68-F16D-C1FC-17D5-1241580145FF}"/>
              </a:ext>
            </a:extLst>
          </p:cNvPr>
          <p:cNvSpPr txBox="1"/>
          <p:nvPr/>
        </p:nvSpPr>
        <p:spPr>
          <a:xfrm>
            <a:off x="416491" y="3518514"/>
            <a:ext cx="419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4.</a:t>
            </a:r>
            <a:r>
              <a:rPr kumimoji="1" lang="ja-JP" altLang="en-US" dirty="0"/>
              <a:t>②引渡承認願　</a:t>
            </a:r>
            <a:r>
              <a:rPr kumimoji="1" lang="en-US" altLang="ja-JP" dirty="0"/>
              <a:t>2</a:t>
            </a:r>
            <a:r>
              <a:rPr kumimoji="1" lang="ja-JP" altLang="en-US" dirty="0"/>
              <a:t>回目が作成されます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33A5547-11DA-FF20-4588-E8F3654ED180}"/>
              </a:ext>
            </a:extLst>
          </p:cNvPr>
          <p:cNvSpPr/>
          <p:nvPr/>
        </p:nvSpPr>
        <p:spPr>
          <a:xfrm>
            <a:off x="973394" y="5043948"/>
            <a:ext cx="3126658" cy="45292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42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3979B7-0284-6199-54C0-FCD6D331BA60}"/>
              </a:ext>
            </a:extLst>
          </p:cNvPr>
          <p:cNvSpPr txBox="1"/>
          <p:nvPr/>
        </p:nvSpPr>
        <p:spPr>
          <a:xfrm>
            <a:off x="245806" y="188015"/>
            <a:ext cx="3709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タスク　</a:t>
            </a:r>
            <a:r>
              <a:rPr kumimoji="1" lang="en-US" altLang="ja-JP" sz="2800" b="1" dirty="0"/>
              <a:t>4.</a:t>
            </a:r>
            <a:r>
              <a:rPr kumimoji="1" lang="ja-JP" altLang="en-US" sz="2800" b="1" dirty="0"/>
              <a:t>②請求入金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4031392-0CFA-954D-4924-3908264DE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307"/>
            <a:ext cx="12192000" cy="253275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9CACEAC-9C4C-8FD6-12DC-4B4CD9A8AB03}"/>
              </a:ext>
            </a:extLst>
          </p:cNvPr>
          <p:cNvSpPr/>
          <p:nvPr/>
        </p:nvSpPr>
        <p:spPr>
          <a:xfrm>
            <a:off x="2615381" y="1321359"/>
            <a:ext cx="688258" cy="26547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751378C-5FA6-E861-753D-9DDA97E1996C}"/>
              </a:ext>
            </a:extLst>
          </p:cNvPr>
          <p:cNvSpPr txBox="1"/>
          <p:nvPr/>
        </p:nvSpPr>
        <p:spPr>
          <a:xfrm>
            <a:off x="318687" y="2952117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請求処理は店舗側で登録。入金処理は管理部</a:t>
            </a:r>
            <a:r>
              <a:rPr lang="ja-JP" altLang="en-US" dirty="0"/>
              <a:t>で行うため触らないでください。</a:t>
            </a:r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7D593F2-92D2-69E9-F369-6A5A3B9C3E0E}"/>
              </a:ext>
            </a:extLst>
          </p:cNvPr>
          <p:cNvCxnSpPr>
            <a:cxnSpLocks/>
          </p:cNvCxnSpPr>
          <p:nvPr/>
        </p:nvCxnSpPr>
        <p:spPr>
          <a:xfrm>
            <a:off x="5809791" y="1462008"/>
            <a:ext cx="6027174" cy="1141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7C7C8D8-E5A9-300C-537F-24023A059C9E}"/>
              </a:ext>
            </a:extLst>
          </p:cNvPr>
          <p:cNvCxnSpPr>
            <a:cxnSpLocks/>
          </p:cNvCxnSpPr>
          <p:nvPr/>
        </p:nvCxnSpPr>
        <p:spPr>
          <a:xfrm flipV="1">
            <a:off x="5801032" y="1566504"/>
            <a:ext cx="6027174" cy="1141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BB63008F-E3DB-0681-154D-3846C6A9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93" y="3536551"/>
            <a:ext cx="4086795" cy="261021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5DC1B82-88DA-F173-0355-33C320723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316" y="3437935"/>
            <a:ext cx="4696480" cy="2038635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D7F62CF-4A73-BA26-0E46-ADDDE1ECC4FF}"/>
              </a:ext>
            </a:extLst>
          </p:cNvPr>
          <p:cNvSpPr/>
          <p:nvPr/>
        </p:nvSpPr>
        <p:spPr>
          <a:xfrm>
            <a:off x="3805084" y="4635911"/>
            <a:ext cx="471947" cy="30971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453FEBF-D263-931B-3E19-763AC8D3E8E3}"/>
              </a:ext>
            </a:extLst>
          </p:cNvPr>
          <p:cNvCxnSpPr>
            <a:cxnSpLocks/>
          </p:cNvCxnSpPr>
          <p:nvPr/>
        </p:nvCxnSpPr>
        <p:spPr>
          <a:xfrm flipV="1">
            <a:off x="4450588" y="4635910"/>
            <a:ext cx="1114470" cy="1615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C21405F-43AB-AE8A-1FD3-64713BF83A93}"/>
              </a:ext>
            </a:extLst>
          </p:cNvPr>
          <p:cNvSpPr/>
          <p:nvPr/>
        </p:nvSpPr>
        <p:spPr>
          <a:xfrm>
            <a:off x="6331974" y="4414152"/>
            <a:ext cx="1219200" cy="24154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F13BC54-6193-0B04-EA11-34DAC66D860F}"/>
              </a:ext>
            </a:extLst>
          </p:cNvPr>
          <p:cNvSpPr txBox="1"/>
          <p:nvPr/>
        </p:nvSpPr>
        <p:spPr>
          <a:xfrm>
            <a:off x="4938997" y="5689580"/>
            <a:ext cx="7109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①請求を選択</a:t>
            </a:r>
            <a:endParaRPr kumimoji="1" lang="en-US" altLang="ja-JP" dirty="0"/>
          </a:p>
          <a:p>
            <a:r>
              <a:rPr lang="ja-JP" altLang="en-US" dirty="0"/>
              <a:t>②発行日には入金予定日を入力</a:t>
            </a:r>
            <a:endParaRPr lang="en-US" altLang="ja-JP" dirty="0"/>
          </a:p>
          <a:p>
            <a:r>
              <a:rPr lang="ja-JP" altLang="en-US" dirty="0"/>
              <a:t>（回収予定の回収予定日と日付は一緒になるようにしてください）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D9F7903-6480-1BBA-FBFC-41C60DECED8A}"/>
              </a:ext>
            </a:extLst>
          </p:cNvPr>
          <p:cNvSpPr txBox="1"/>
          <p:nvPr/>
        </p:nvSpPr>
        <p:spPr>
          <a:xfrm>
            <a:off x="245806" y="743312"/>
            <a:ext cx="785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契約時の予定を入力し、その後変更の都度、必ず更新して下さい</a:t>
            </a:r>
            <a:r>
              <a:rPr lang="ja-JP" altLang="en-US" b="1" dirty="0">
                <a:solidFill>
                  <a:srgbClr val="FF0000"/>
                </a:solidFill>
              </a:rPr>
              <a:t>。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16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AAFB29-B4B7-4147-C2B2-0313C68BF05B}"/>
              </a:ext>
            </a:extLst>
          </p:cNvPr>
          <p:cNvSpPr txBox="1"/>
          <p:nvPr/>
        </p:nvSpPr>
        <p:spPr>
          <a:xfrm flipH="1">
            <a:off x="314630" y="462116"/>
            <a:ext cx="5348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タスク　</a:t>
            </a:r>
            <a:r>
              <a:rPr kumimoji="1" lang="en-US" altLang="ja-JP" sz="2800" b="1" dirty="0"/>
              <a:t>4.</a:t>
            </a:r>
            <a:r>
              <a:rPr kumimoji="1" lang="ja-JP" altLang="en-US" sz="2800" b="1" dirty="0"/>
              <a:t>③引渡確定処理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950B8C-5053-5481-93A7-B9222E2E3FDF}"/>
              </a:ext>
            </a:extLst>
          </p:cNvPr>
          <p:cNvSpPr txBox="1"/>
          <p:nvPr/>
        </p:nvSpPr>
        <p:spPr>
          <a:xfrm>
            <a:off x="1130538" y="3075057"/>
            <a:ext cx="993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管理部で入力するので触らないでください</a:t>
            </a:r>
          </a:p>
        </p:txBody>
      </p:sp>
    </p:spTree>
    <p:extLst>
      <p:ext uri="{BB962C8B-B14F-4D97-AF65-F5344CB8AC3E}">
        <p14:creationId xmlns:p14="http://schemas.microsoft.com/office/powerpoint/2010/main" val="2030895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A2E4C9-EA71-A83A-4A50-1EAE85286737}"/>
              </a:ext>
            </a:extLst>
          </p:cNvPr>
          <p:cNvSpPr txBox="1"/>
          <p:nvPr/>
        </p:nvSpPr>
        <p:spPr>
          <a:xfrm>
            <a:off x="255639" y="255638"/>
            <a:ext cx="514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タスク　</a:t>
            </a:r>
            <a:r>
              <a:rPr kumimoji="1" lang="en-US" altLang="ja-JP" sz="2800" b="1" dirty="0"/>
              <a:t>5.</a:t>
            </a:r>
            <a:r>
              <a:rPr kumimoji="1" lang="ja-JP" altLang="en-US" sz="2800" b="1" dirty="0"/>
              <a:t>①取引成立台帳入力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3595E3C-256B-418D-9067-F88EC6EC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589"/>
            <a:ext cx="12168951" cy="452283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324AFC-C03F-2AEC-8AF8-5B1F166FC7A2}"/>
              </a:ext>
            </a:extLst>
          </p:cNvPr>
          <p:cNvSpPr txBox="1"/>
          <p:nvPr/>
        </p:nvSpPr>
        <p:spPr>
          <a:xfrm>
            <a:off x="255639" y="993058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引渡が完了したら、取引成立台帳を入力してください。</a:t>
            </a:r>
            <a:endParaRPr kumimoji="1"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＊</a:t>
            </a:r>
            <a:r>
              <a:rPr lang="ja-JP" altLang="en-US" dirty="0"/>
              <a:t>は入力必須項目です。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403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872F870-3E86-F768-9D9F-D8432E0A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00" y="2104176"/>
            <a:ext cx="11553599" cy="468953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EC36B81-E118-1592-9416-F78630AA6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483" y="64292"/>
            <a:ext cx="2163097" cy="3010478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2860E32F-D185-4E58-8DCD-FF12382AFBC8}"/>
              </a:ext>
            </a:extLst>
          </p:cNvPr>
          <p:cNvCxnSpPr>
            <a:cxnSpLocks/>
          </p:cNvCxnSpPr>
          <p:nvPr/>
        </p:nvCxnSpPr>
        <p:spPr>
          <a:xfrm flipH="1" flipV="1">
            <a:off x="9930580" y="1848465"/>
            <a:ext cx="1199536" cy="2557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AE1C90-EF8C-A944-FCF2-902E1832FDA0}"/>
              </a:ext>
            </a:extLst>
          </p:cNvPr>
          <p:cNvSpPr txBox="1"/>
          <p:nvPr/>
        </p:nvSpPr>
        <p:spPr>
          <a:xfrm>
            <a:off x="319200" y="743423"/>
            <a:ext cx="5057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※</a:t>
            </a:r>
            <a:r>
              <a:rPr kumimoji="1" lang="ja-JP" altLang="en-US" sz="2000" dirty="0">
                <a:solidFill>
                  <a:srgbClr val="FF0000"/>
                </a:solidFill>
              </a:rPr>
              <a:t>お客様名に名前が表示されていない場合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25C65A4-868C-61DC-7EF0-B429451B2EE0}"/>
              </a:ext>
            </a:extLst>
          </p:cNvPr>
          <p:cNvSpPr txBox="1"/>
          <p:nvPr/>
        </p:nvSpPr>
        <p:spPr>
          <a:xfrm>
            <a:off x="412954" y="236746"/>
            <a:ext cx="3709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タスク　</a:t>
            </a:r>
            <a:r>
              <a:rPr kumimoji="1" lang="en-US" altLang="ja-JP" sz="2800" b="1" dirty="0"/>
              <a:t>2.</a:t>
            </a:r>
            <a:r>
              <a:rPr kumimoji="1" lang="ja-JP" altLang="en-US" sz="2800" b="1" dirty="0"/>
              <a:t>①契約処理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BE7F172-E736-93CA-9663-5DA15EF628B1}"/>
              </a:ext>
            </a:extLst>
          </p:cNvPr>
          <p:cNvSpPr txBox="1"/>
          <p:nvPr/>
        </p:nvSpPr>
        <p:spPr>
          <a:xfrm>
            <a:off x="445359" y="1271388"/>
            <a:ext cx="463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右上の三本線より契約台帳 新規作成を選択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17B8C7B-1BF1-EAA4-5CE5-6FFDA3EBECDB}"/>
              </a:ext>
            </a:extLst>
          </p:cNvPr>
          <p:cNvSpPr/>
          <p:nvPr/>
        </p:nvSpPr>
        <p:spPr>
          <a:xfrm>
            <a:off x="11130116" y="1986298"/>
            <a:ext cx="334297" cy="29511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F9A51FD-05BB-4621-2EFA-34994ABDF2B6}"/>
              </a:ext>
            </a:extLst>
          </p:cNvPr>
          <p:cNvSpPr/>
          <p:nvPr/>
        </p:nvSpPr>
        <p:spPr>
          <a:xfrm>
            <a:off x="7949380" y="1710813"/>
            <a:ext cx="1858296" cy="27548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180AFE-4148-05B7-F4D8-A6CBEC65B131}"/>
              </a:ext>
            </a:extLst>
          </p:cNvPr>
          <p:cNvSpPr/>
          <p:nvPr/>
        </p:nvSpPr>
        <p:spPr>
          <a:xfrm>
            <a:off x="2035277" y="3923072"/>
            <a:ext cx="1356852" cy="216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52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8811041-AE14-5A15-6B8C-E64176E97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32" y="277733"/>
            <a:ext cx="6540133" cy="521416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258CB1-8443-D60F-95C5-88C25F7F6DDD}"/>
              </a:ext>
            </a:extLst>
          </p:cNvPr>
          <p:cNvSpPr txBox="1"/>
          <p:nvPr/>
        </p:nvSpPr>
        <p:spPr>
          <a:xfrm>
            <a:off x="158931" y="174600"/>
            <a:ext cx="3709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タスク　</a:t>
            </a:r>
            <a:r>
              <a:rPr kumimoji="1" lang="en-US" altLang="ja-JP" sz="2800" b="1" dirty="0"/>
              <a:t>2.</a:t>
            </a:r>
            <a:r>
              <a:rPr kumimoji="1" lang="ja-JP" altLang="en-US" sz="2800" b="1" dirty="0"/>
              <a:t>①契約処理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F61F20-B2B9-30A1-FE67-B6A4E1C81C0A}"/>
              </a:ext>
            </a:extLst>
          </p:cNvPr>
          <p:cNvSpPr txBox="1"/>
          <p:nvPr/>
        </p:nvSpPr>
        <p:spPr>
          <a:xfrm>
            <a:off x="195007" y="812717"/>
            <a:ext cx="4108817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パターン①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lang="ja-JP" altLang="en-US" dirty="0"/>
              <a:t>・</a:t>
            </a:r>
            <a:r>
              <a:rPr kumimoji="1" lang="ja-JP" altLang="en-US" dirty="0"/>
              <a:t>お客様番号の自動採番にチェックを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入れる</a:t>
            </a:r>
            <a:endParaRPr kumimoji="1" lang="en-US" altLang="ja-JP" dirty="0"/>
          </a:p>
          <a:p>
            <a:r>
              <a:rPr lang="ja-JP" altLang="en-US" dirty="0"/>
              <a:t>・お客様の名前を直接入力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D9DF08-46E8-97C1-7CA2-2093CD15E632}"/>
              </a:ext>
            </a:extLst>
          </p:cNvPr>
          <p:cNvSpPr txBox="1"/>
          <p:nvPr/>
        </p:nvSpPr>
        <p:spPr>
          <a:xfrm>
            <a:off x="232970" y="2259476"/>
            <a:ext cx="419537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70C0"/>
                </a:solidFill>
              </a:rPr>
              <a:t>パターン②</a:t>
            </a:r>
            <a:endParaRPr kumimoji="1" lang="en-US" altLang="ja-JP" sz="2000" b="1" dirty="0">
              <a:solidFill>
                <a:srgbClr val="0070C0"/>
              </a:solidFill>
            </a:endParaRPr>
          </a:p>
          <a:p>
            <a:r>
              <a:rPr lang="ja-JP" altLang="en-US" dirty="0"/>
              <a:t>・顧客見込台帳を新規作成</a:t>
            </a:r>
            <a:endParaRPr lang="en-US" altLang="ja-JP" dirty="0"/>
          </a:p>
          <a:p>
            <a:r>
              <a:rPr kumimoji="1" lang="ja-JP" altLang="en-US" dirty="0"/>
              <a:t>・その後🔍顧客より作成し</a:t>
            </a:r>
            <a:r>
              <a:rPr lang="ja-JP" altLang="en-US" dirty="0"/>
              <a:t>たお客様を</a:t>
            </a:r>
            <a:endParaRPr lang="en-US" altLang="ja-JP" dirty="0"/>
          </a:p>
          <a:p>
            <a:r>
              <a:rPr kumimoji="1" lang="ja-JP" altLang="en-US" dirty="0"/>
              <a:t>　選択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A85E542-2EE8-1788-F298-21912F151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596" y="801330"/>
            <a:ext cx="3366397" cy="3013587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D22BCA-51F3-C00F-0722-113053F37D35}"/>
              </a:ext>
            </a:extLst>
          </p:cNvPr>
          <p:cNvSpPr/>
          <p:nvPr/>
        </p:nvSpPr>
        <p:spPr>
          <a:xfrm>
            <a:off x="6903405" y="2884816"/>
            <a:ext cx="186813" cy="2507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CE8F5C7-9666-AB58-2465-034B64B11F3F}"/>
              </a:ext>
            </a:extLst>
          </p:cNvPr>
          <p:cNvSpPr/>
          <p:nvPr/>
        </p:nvSpPr>
        <p:spPr>
          <a:xfrm>
            <a:off x="5733366" y="3102339"/>
            <a:ext cx="1887794" cy="167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8D821FF-FD1D-ECA4-E3B1-7917D7DA8CF0}"/>
              </a:ext>
            </a:extLst>
          </p:cNvPr>
          <p:cNvSpPr/>
          <p:nvPr/>
        </p:nvSpPr>
        <p:spPr>
          <a:xfrm>
            <a:off x="7568589" y="3029841"/>
            <a:ext cx="668594" cy="2359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56BEEEF5-C34D-F2A2-B99A-52F524FECE8A}"/>
              </a:ext>
            </a:extLst>
          </p:cNvPr>
          <p:cNvCxnSpPr>
            <a:endCxn id="7" idx="1"/>
          </p:cNvCxnSpPr>
          <p:nvPr/>
        </p:nvCxnSpPr>
        <p:spPr>
          <a:xfrm flipV="1">
            <a:off x="8040660" y="2308124"/>
            <a:ext cx="589936" cy="6329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472FB46-2D06-2A0E-7029-0EF0F5369655}"/>
              </a:ext>
            </a:extLst>
          </p:cNvPr>
          <p:cNvSpPr txBox="1"/>
          <p:nvPr/>
        </p:nvSpPr>
        <p:spPr>
          <a:xfrm>
            <a:off x="394732" y="6544666"/>
            <a:ext cx="1057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上記どちらの方法で作成していただいも構いませんが</a:t>
            </a:r>
            <a:r>
              <a:rPr kumimoji="1" lang="ja-JP" altLang="en-US" u="sng" dirty="0">
                <a:highlight>
                  <a:srgbClr val="FFFF00"/>
                </a:highlight>
              </a:rPr>
              <a:t>住所・電話番号</a:t>
            </a:r>
            <a:r>
              <a:rPr kumimoji="1" lang="ja-JP" altLang="en-US" dirty="0"/>
              <a:t>の入力は必ずお願いします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23A8E62-01B6-2638-5A94-4824B096B847}"/>
              </a:ext>
            </a:extLst>
          </p:cNvPr>
          <p:cNvSpPr/>
          <p:nvPr/>
        </p:nvSpPr>
        <p:spPr>
          <a:xfrm>
            <a:off x="195007" y="2211351"/>
            <a:ext cx="4108803" cy="132735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F686D7C-C075-1CBC-4C59-5095F9450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31" y="5146339"/>
            <a:ext cx="11560325" cy="1397921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E3697EF-7B02-C7B7-DEA7-2295A42F4D59}"/>
              </a:ext>
            </a:extLst>
          </p:cNvPr>
          <p:cNvSpPr/>
          <p:nvPr/>
        </p:nvSpPr>
        <p:spPr>
          <a:xfrm flipV="1">
            <a:off x="4303810" y="5260256"/>
            <a:ext cx="5066332" cy="111891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17A8552-9D5E-29CC-08DF-788D6FA12081}"/>
              </a:ext>
            </a:extLst>
          </p:cNvPr>
          <p:cNvCxnSpPr/>
          <p:nvPr/>
        </p:nvCxnSpPr>
        <p:spPr>
          <a:xfrm>
            <a:off x="4376515" y="5909183"/>
            <a:ext cx="27137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2ECA0D4-5E4C-6A6A-6651-017F3FB860D9}"/>
              </a:ext>
            </a:extLst>
          </p:cNvPr>
          <p:cNvCxnSpPr>
            <a:cxnSpLocks/>
          </p:cNvCxnSpPr>
          <p:nvPr/>
        </p:nvCxnSpPr>
        <p:spPr>
          <a:xfrm>
            <a:off x="7470144" y="5810857"/>
            <a:ext cx="76703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BDB2939-C1F1-57A6-0BBD-BD37F456A422}"/>
              </a:ext>
            </a:extLst>
          </p:cNvPr>
          <p:cNvCxnSpPr/>
          <p:nvPr/>
        </p:nvCxnSpPr>
        <p:spPr>
          <a:xfrm>
            <a:off x="4011561" y="1622323"/>
            <a:ext cx="2084439" cy="12624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>
            <a:extLst>
              <a:ext uri="{FF2B5EF4-FFF2-40B4-BE49-F238E27FC236}">
                <a16:creationId xmlns:a16="http://schemas.microsoft.com/office/drawing/2014/main" id="{41B7FF1D-3810-763C-5C54-40537BCB3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970" y="3603033"/>
            <a:ext cx="2533016" cy="1565336"/>
          </a:xfrm>
          <a:prstGeom prst="rect">
            <a:avLst/>
          </a:prstGeom>
        </p:spPr>
      </p:pic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13536CAE-371B-8C38-6DC2-980978D62D28}"/>
              </a:ext>
            </a:extLst>
          </p:cNvPr>
          <p:cNvCxnSpPr>
            <a:cxnSpLocks/>
          </p:cNvCxnSpPr>
          <p:nvPr/>
        </p:nvCxnSpPr>
        <p:spPr>
          <a:xfrm>
            <a:off x="1936955" y="3135539"/>
            <a:ext cx="0" cy="4355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8E2EF6D2-9789-B862-89D8-F81DC4E387F1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765986" y="3318194"/>
            <a:ext cx="4712901" cy="106750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47A39E6-1AD1-97B7-91DC-8C1F144DAE8B}"/>
              </a:ext>
            </a:extLst>
          </p:cNvPr>
          <p:cNvSpPr txBox="1"/>
          <p:nvPr/>
        </p:nvSpPr>
        <p:spPr>
          <a:xfrm>
            <a:off x="4266298" y="480318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入力必須！</a:t>
            </a:r>
          </a:p>
        </p:txBody>
      </p:sp>
    </p:spTree>
    <p:extLst>
      <p:ext uri="{BB962C8B-B14F-4D97-AF65-F5344CB8AC3E}">
        <p14:creationId xmlns:p14="http://schemas.microsoft.com/office/powerpoint/2010/main" val="79831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6FF987-C9F9-94CD-23FC-7938CB991647}"/>
              </a:ext>
            </a:extLst>
          </p:cNvPr>
          <p:cNvSpPr txBox="1"/>
          <p:nvPr/>
        </p:nvSpPr>
        <p:spPr>
          <a:xfrm>
            <a:off x="304800" y="265470"/>
            <a:ext cx="3709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タスク　</a:t>
            </a:r>
            <a:r>
              <a:rPr kumimoji="1" lang="en-US" altLang="ja-JP" sz="2800" b="1" dirty="0"/>
              <a:t>2.</a:t>
            </a:r>
            <a:r>
              <a:rPr kumimoji="1" lang="ja-JP" altLang="en-US" sz="2800" b="1" dirty="0"/>
              <a:t>①契約処理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02A236-7039-4B90-80EA-D4C27A900E93}"/>
              </a:ext>
            </a:extLst>
          </p:cNvPr>
          <p:cNvSpPr txBox="1"/>
          <p:nvPr/>
        </p:nvSpPr>
        <p:spPr>
          <a:xfrm>
            <a:off x="304800" y="85751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＊</a:t>
            </a:r>
            <a:r>
              <a:rPr kumimoji="1" lang="ja-JP" altLang="en-US" dirty="0"/>
              <a:t>以外の入力必須項目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91585F1-0D87-4032-167C-A3FACB054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674"/>
            <a:ext cx="9816096" cy="145345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A186FBF-6D26-35DF-E5DD-612F22807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39" y="3662093"/>
            <a:ext cx="11488753" cy="165758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289E421-A2E7-C893-0028-2D79E056B97E}"/>
              </a:ext>
            </a:extLst>
          </p:cNvPr>
          <p:cNvSpPr txBox="1"/>
          <p:nvPr/>
        </p:nvSpPr>
        <p:spPr>
          <a:xfrm>
            <a:off x="304800" y="2815181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契約書の金額</a:t>
            </a:r>
            <a:r>
              <a:rPr lang="ja-JP" altLang="en-US" dirty="0"/>
              <a:t>と内訳金額は同じになるようにしてください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6AEF4F6-9417-5BB7-E9B7-8F334F622DEB}"/>
              </a:ext>
            </a:extLst>
          </p:cNvPr>
          <p:cNvSpPr txBox="1"/>
          <p:nvPr/>
        </p:nvSpPr>
        <p:spPr>
          <a:xfrm>
            <a:off x="304800" y="5546686"/>
            <a:ext cx="119234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回収予定日と回収予定金額を入力。（承認願を出力する際に必要な情報になります）</a:t>
            </a:r>
            <a:endParaRPr kumimoji="1" lang="en-US" altLang="ja-JP" dirty="0"/>
          </a:p>
          <a:p>
            <a:r>
              <a:rPr lang="ja-JP" altLang="en-US" dirty="0"/>
              <a:t>回収対象金額との差額は必ず</a:t>
            </a:r>
            <a:r>
              <a:rPr lang="en-US" altLang="ja-JP" dirty="0"/>
              <a:t>0</a:t>
            </a:r>
            <a:r>
              <a:rPr lang="ja-JP" altLang="en-US" dirty="0"/>
              <a:t>になっていることを確認。</a:t>
            </a:r>
            <a:r>
              <a:rPr lang="ja-JP" altLang="en-US" b="1" dirty="0">
                <a:solidFill>
                  <a:srgbClr val="FF0000"/>
                </a:solidFill>
              </a:rPr>
              <a:t>請求済・入金済にはチェックいれないで下さい！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b="1" dirty="0"/>
              <a:t>回収予定日とタスク　</a:t>
            </a:r>
            <a:r>
              <a:rPr kumimoji="1" lang="en-US" altLang="ja-JP" b="1" dirty="0"/>
              <a:t>4</a:t>
            </a:r>
            <a:r>
              <a:rPr lang="en-US" altLang="ja-JP" b="1" dirty="0"/>
              <a:t>.</a:t>
            </a:r>
            <a:r>
              <a:rPr lang="ja-JP" altLang="en-US" b="1" dirty="0"/>
              <a:t>②請求入金の請求、発行日については入金予定日が変更の都度、必ず更新して下さい。</a:t>
            </a:r>
            <a:endParaRPr kumimoji="1" lang="ja-JP" altLang="en-US" b="1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FE14FC7-8E94-2739-61BA-A5FE199EF25B}"/>
              </a:ext>
            </a:extLst>
          </p:cNvPr>
          <p:cNvCxnSpPr>
            <a:cxnSpLocks/>
          </p:cNvCxnSpPr>
          <p:nvPr/>
        </p:nvCxnSpPr>
        <p:spPr>
          <a:xfrm>
            <a:off x="7503386" y="3982065"/>
            <a:ext cx="4118343" cy="12023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DAB489E-96F0-D2D1-B141-807CBBCC8DDC}"/>
              </a:ext>
            </a:extLst>
          </p:cNvPr>
          <p:cNvCxnSpPr>
            <a:cxnSpLocks/>
          </p:cNvCxnSpPr>
          <p:nvPr/>
        </p:nvCxnSpPr>
        <p:spPr>
          <a:xfrm flipV="1">
            <a:off x="7503386" y="3982065"/>
            <a:ext cx="4118343" cy="12023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3FEDF09-9EFD-7397-8068-3D9079CC1DEB}"/>
              </a:ext>
            </a:extLst>
          </p:cNvPr>
          <p:cNvSpPr/>
          <p:nvPr/>
        </p:nvSpPr>
        <p:spPr>
          <a:xfrm>
            <a:off x="5655298" y="1538325"/>
            <a:ext cx="1109295" cy="28064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45A83ED-B461-F6C7-FA42-DFFBA2DB48EA}"/>
              </a:ext>
            </a:extLst>
          </p:cNvPr>
          <p:cNvSpPr/>
          <p:nvPr/>
        </p:nvSpPr>
        <p:spPr>
          <a:xfrm>
            <a:off x="3293805" y="3873910"/>
            <a:ext cx="1278195" cy="31463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B740067-5D1D-1718-19C3-65AD232A7BC6}"/>
              </a:ext>
            </a:extLst>
          </p:cNvPr>
          <p:cNvSpPr/>
          <p:nvPr/>
        </p:nvSpPr>
        <p:spPr>
          <a:xfrm>
            <a:off x="5978013" y="3873910"/>
            <a:ext cx="1454209" cy="31463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0B035923-487E-EA2E-9DC6-F6CB2787AB10}"/>
              </a:ext>
            </a:extLst>
          </p:cNvPr>
          <p:cNvCxnSpPr/>
          <p:nvPr/>
        </p:nvCxnSpPr>
        <p:spPr>
          <a:xfrm>
            <a:off x="4119716" y="5184375"/>
            <a:ext cx="185829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130CF9-4C9B-CC74-FF65-498ACA69A170}"/>
              </a:ext>
            </a:extLst>
          </p:cNvPr>
          <p:cNvSpPr txBox="1"/>
          <p:nvPr/>
        </p:nvSpPr>
        <p:spPr>
          <a:xfrm>
            <a:off x="2684207" y="636014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(※12</a:t>
            </a:r>
            <a:r>
              <a:rPr kumimoji="1" lang="ja-JP" altLang="en-US" dirty="0"/>
              <a:t>ｐ参照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315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B86749-5545-4D21-7150-233C4D26B7E6}"/>
              </a:ext>
            </a:extLst>
          </p:cNvPr>
          <p:cNvSpPr txBox="1"/>
          <p:nvPr/>
        </p:nvSpPr>
        <p:spPr>
          <a:xfrm>
            <a:off x="442451" y="332186"/>
            <a:ext cx="4628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タスク　</a:t>
            </a:r>
            <a:r>
              <a:rPr kumimoji="1" lang="en-US" altLang="ja-JP" sz="2800" b="1" dirty="0"/>
              <a:t>3.①</a:t>
            </a:r>
            <a:r>
              <a:rPr kumimoji="1" lang="ja-JP" altLang="en-US" sz="2800" b="1" dirty="0"/>
              <a:t>押印書類</a:t>
            </a:r>
            <a:r>
              <a:rPr kumimoji="1" lang="en-US" altLang="ja-JP" sz="2800" b="1" dirty="0"/>
              <a:t>1</a:t>
            </a:r>
            <a:r>
              <a:rPr kumimoji="1" lang="ja-JP" altLang="en-US" sz="2800" b="1" dirty="0"/>
              <a:t>回目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4FB2933-8B04-8DBC-6553-DDEC0ADF4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01" y="2168183"/>
            <a:ext cx="11781067" cy="448413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76E0AB-1AEB-42E1-A85F-687A547FDBEB}"/>
              </a:ext>
            </a:extLst>
          </p:cNvPr>
          <p:cNvSpPr txBox="1"/>
          <p:nvPr/>
        </p:nvSpPr>
        <p:spPr>
          <a:xfrm>
            <a:off x="501445" y="855406"/>
            <a:ext cx="11473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3.</a:t>
            </a:r>
            <a:r>
              <a:rPr lang="ja-JP" altLang="en-US" dirty="0"/>
              <a:t>①押印書類</a:t>
            </a:r>
            <a:endParaRPr lang="en-US" altLang="ja-JP" dirty="0"/>
          </a:p>
          <a:p>
            <a:r>
              <a:rPr kumimoji="1" lang="ja-JP" altLang="en-US" dirty="0"/>
              <a:t>　　押印申請を行うデータを入力します。分譲</a:t>
            </a:r>
            <a:r>
              <a:rPr kumimoji="1" lang="en-US" altLang="ja-JP" dirty="0"/>
              <a:t>(</a:t>
            </a:r>
            <a:r>
              <a:rPr kumimoji="1" lang="ja-JP" altLang="en-US" dirty="0"/>
              <a:t>土地</a:t>
            </a:r>
            <a:r>
              <a:rPr kumimoji="1" lang="en-US" altLang="ja-JP" dirty="0"/>
              <a:t>)</a:t>
            </a:r>
            <a:r>
              <a:rPr kumimoji="1" lang="ja-JP" altLang="en-US" dirty="0"/>
              <a:t>のタスク管理と同様</a:t>
            </a:r>
            <a:endParaRPr kumimoji="1" lang="en-US" altLang="ja-JP" dirty="0"/>
          </a:p>
          <a:p>
            <a:r>
              <a:rPr lang="ja-JP" altLang="en-US" dirty="0"/>
              <a:t>　　添付書類には、社長承認（</a:t>
            </a:r>
            <a:r>
              <a:rPr lang="en-US" altLang="ja-JP" dirty="0"/>
              <a:t>LINEWORKS</a:t>
            </a:r>
            <a:r>
              <a:rPr lang="ja-JP" altLang="en-US" dirty="0"/>
              <a:t>スクリーンショット）委任状等の押印書類を提出してください。</a:t>
            </a:r>
            <a:endParaRPr lang="en-US" altLang="ja-JP" dirty="0"/>
          </a:p>
          <a:p>
            <a:r>
              <a:rPr kumimoji="1" lang="ja-JP" altLang="en-US" dirty="0"/>
              <a:t>　   </a:t>
            </a:r>
            <a:r>
              <a:rPr kumimoji="1" lang="en-US" altLang="ja-JP" u="sng" dirty="0">
                <a:solidFill>
                  <a:srgbClr val="FF0000"/>
                </a:solidFill>
              </a:rPr>
              <a:t>※</a:t>
            </a:r>
            <a:r>
              <a:rPr kumimoji="1" lang="ja-JP" altLang="en-US" u="sng" dirty="0">
                <a:solidFill>
                  <a:srgbClr val="FF0000"/>
                </a:solidFill>
              </a:rPr>
              <a:t>押印申請書は管理部</a:t>
            </a:r>
            <a:r>
              <a:rPr lang="ja-JP" altLang="en-US" u="sng" dirty="0">
                <a:solidFill>
                  <a:srgbClr val="FF0000"/>
                </a:solidFill>
              </a:rPr>
              <a:t>の方で出力します</a:t>
            </a:r>
            <a:endParaRPr kumimoji="1" lang="ja-JP" altLang="en-US" u="sng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DF9C4A0-E88A-D404-171A-960680BA6B1C}"/>
              </a:ext>
            </a:extLst>
          </p:cNvPr>
          <p:cNvCxnSpPr>
            <a:cxnSpLocks/>
          </p:cNvCxnSpPr>
          <p:nvPr/>
        </p:nvCxnSpPr>
        <p:spPr>
          <a:xfrm flipH="1" flipV="1">
            <a:off x="3116826" y="2055735"/>
            <a:ext cx="707922" cy="23545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31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85CD85-F46A-4530-0131-16E5C4E65614}"/>
              </a:ext>
            </a:extLst>
          </p:cNvPr>
          <p:cNvSpPr txBox="1"/>
          <p:nvPr/>
        </p:nvSpPr>
        <p:spPr>
          <a:xfrm>
            <a:off x="383458" y="220171"/>
            <a:ext cx="4644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/>
              <a:t>タスク　</a:t>
            </a:r>
            <a:r>
              <a:rPr lang="en-US" altLang="ja-JP" sz="2800" b="1" dirty="0"/>
              <a:t>3.</a:t>
            </a:r>
            <a:r>
              <a:rPr lang="ja-JP" altLang="en-US" sz="2800" b="1" dirty="0"/>
              <a:t>②押印書類</a:t>
            </a:r>
            <a:r>
              <a:rPr lang="en-US" altLang="ja-JP" sz="2800" b="1" dirty="0"/>
              <a:t>2</a:t>
            </a:r>
            <a:r>
              <a:rPr lang="ja-JP" altLang="en-US" sz="2800" b="1" dirty="0"/>
              <a:t>回目</a:t>
            </a:r>
            <a:endParaRPr kumimoji="1" lang="ja-JP" altLang="en-US" sz="28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15A6836-FD5F-0721-4448-288658483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66" y="1936812"/>
            <a:ext cx="11781067" cy="448413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05D0846-483C-172A-99C6-2CD8F4283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704" y="220171"/>
            <a:ext cx="2182762" cy="300268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36FC59-B324-2671-F47B-F27CC5808927}"/>
              </a:ext>
            </a:extLst>
          </p:cNvPr>
          <p:cNvSpPr txBox="1"/>
          <p:nvPr/>
        </p:nvSpPr>
        <p:spPr>
          <a:xfrm>
            <a:off x="383458" y="739937"/>
            <a:ext cx="4955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押印申請が</a:t>
            </a:r>
            <a:r>
              <a:rPr lang="en-US" altLang="ja-JP" sz="2000" dirty="0">
                <a:solidFill>
                  <a:srgbClr val="FF0000"/>
                </a:solidFill>
              </a:rPr>
              <a:t>2</a:t>
            </a:r>
            <a:r>
              <a:rPr lang="ja-JP" altLang="en-US" sz="2000" dirty="0">
                <a:solidFill>
                  <a:srgbClr val="FF0000"/>
                </a:solidFill>
              </a:rPr>
              <a:t>回発生する場合の操作方法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9B9A86-4F87-5C5E-BAEC-74AA47BB5791}"/>
              </a:ext>
            </a:extLst>
          </p:cNvPr>
          <p:cNvSpPr txBox="1"/>
          <p:nvPr/>
        </p:nvSpPr>
        <p:spPr>
          <a:xfrm>
            <a:off x="651159" y="1215264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右上の三本線よりタスクの追加を選択</a:t>
            </a:r>
          </a:p>
          <a:p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52675AB1-53CC-68C7-5818-660AEFD7B028}"/>
              </a:ext>
            </a:extLst>
          </p:cNvPr>
          <p:cNvCxnSpPr>
            <a:cxnSpLocks/>
          </p:cNvCxnSpPr>
          <p:nvPr/>
        </p:nvCxnSpPr>
        <p:spPr>
          <a:xfrm flipH="1" flipV="1">
            <a:off x="9596284" y="1140047"/>
            <a:ext cx="1563329" cy="7215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48B0F5A-6946-DA66-8201-D7984CB81EEE}"/>
              </a:ext>
            </a:extLst>
          </p:cNvPr>
          <p:cNvSpPr/>
          <p:nvPr/>
        </p:nvSpPr>
        <p:spPr>
          <a:xfrm>
            <a:off x="11159613" y="1861595"/>
            <a:ext cx="491613" cy="41948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3F0CD11-9A2D-E14B-5B5C-86AEE6E1648A}"/>
              </a:ext>
            </a:extLst>
          </p:cNvPr>
          <p:cNvSpPr/>
          <p:nvPr/>
        </p:nvSpPr>
        <p:spPr>
          <a:xfrm>
            <a:off x="7432026" y="863047"/>
            <a:ext cx="2036440" cy="35221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13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E2833A-E8FC-7288-FA28-470D26DEBA5F}"/>
              </a:ext>
            </a:extLst>
          </p:cNvPr>
          <p:cNvSpPr txBox="1"/>
          <p:nvPr/>
        </p:nvSpPr>
        <p:spPr>
          <a:xfrm>
            <a:off x="286107" y="382289"/>
            <a:ext cx="4644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タスク　</a:t>
            </a:r>
            <a:r>
              <a:rPr kumimoji="1" lang="en-US" altLang="ja-JP" sz="2800" b="1" dirty="0"/>
              <a:t>3.</a:t>
            </a:r>
            <a:r>
              <a:rPr kumimoji="1" lang="ja-JP" altLang="en-US" sz="2800" b="1" dirty="0"/>
              <a:t>②押印書類</a:t>
            </a:r>
            <a:r>
              <a:rPr lang="en-US" altLang="ja-JP" sz="2800" b="1" dirty="0"/>
              <a:t>2</a:t>
            </a:r>
            <a:r>
              <a:rPr kumimoji="1" lang="ja-JP" altLang="en-US" sz="2800" b="1" dirty="0"/>
              <a:t>回目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9000B0E-3418-A064-2526-D6BB0DA85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789" y="382289"/>
            <a:ext cx="6911104" cy="609342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6C78F9-1C0D-ADF0-BFB6-3C4F5FDBB7A8}"/>
              </a:ext>
            </a:extLst>
          </p:cNvPr>
          <p:cNvSpPr txBox="1"/>
          <p:nvPr/>
        </p:nvSpPr>
        <p:spPr>
          <a:xfrm>
            <a:off x="286107" y="1081548"/>
            <a:ext cx="37753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・テンプレートに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>
                <a:solidFill>
                  <a:srgbClr val="FF0000"/>
                </a:solidFill>
              </a:rPr>
              <a:t>本社押印依頼書</a:t>
            </a:r>
            <a:r>
              <a:rPr lang="en-US" altLang="ja-JP" dirty="0">
                <a:solidFill>
                  <a:srgbClr val="FF0000"/>
                </a:solidFill>
              </a:rPr>
              <a:t>【2</a:t>
            </a:r>
            <a:r>
              <a:rPr lang="ja-JP" altLang="en-US" dirty="0">
                <a:solidFill>
                  <a:srgbClr val="FF0000"/>
                </a:solidFill>
              </a:rPr>
              <a:t>回目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  <a:r>
              <a:rPr lang="ja-JP" altLang="en-US" dirty="0"/>
              <a:t>を選択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・追加する位置に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lang="ja-JP" altLang="en-US" dirty="0">
                <a:solidFill>
                  <a:srgbClr val="FF0000"/>
                </a:solidFill>
              </a:rPr>
              <a:t>押印書類</a:t>
            </a:r>
            <a:r>
              <a:rPr lang="en-US" altLang="ja-JP" dirty="0">
                <a:solidFill>
                  <a:srgbClr val="FF0000"/>
                </a:solidFill>
              </a:rPr>
              <a:t>1</a:t>
            </a:r>
            <a:r>
              <a:rPr lang="ja-JP" altLang="en-US" dirty="0">
                <a:solidFill>
                  <a:srgbClr val="FF0000"/>
                </a:solidFill>
              </a:rPr>
              <a:t>回目</a:t>
            </a:r>
            <a:r>
              <a:rPr lang="ja-JP" altLang="en-US" dirty="0"/>
              <a:t>を選択</a:t>
            </a:r>
            <a:endParaRPr kumimoji="1"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530CB7F-60A6-42B4-CF82-BF7613CDE74D}"/>
              </a:ext>
            </a:extLst>
          </p:cNvPr>
          <p:cNvCxnSpPr/>
          <p:nvPr/>
        </p:nvCxnSpPr>
        <p:spPr>
          <a:xfrm>
            <a:off x="2104103" y="2708785"/>
            <a:ext cx="0" cy="5604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F6126E-D5D7-68B6-D3E8-C34EB323E512}"/>
              </a:ext>
            </a:extLst>
          </p:cNvPr>
          <p:cNvSpPr txBox="1"/>
          <p:nvPr/>
        </p:nvSpPr>
        <p:spPr>
          <a:xfrm>
            <a:off x="2640515" y="2664477"/>
            <a:ext cx="152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上記選択後追加を押す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46FA6D-DF88-C695-B2DD-D483A80D3D17}"/>
              </a:ext>
            </a:extLst>
          </p:cNvPr>
          <p:cNvSpPr txBox="1"/>
          <p:nvPr/>
        </p:nvSpPr>
        <p:spPr>
          <a:xfrm>
            <a:off x="302167" y="3545832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３</a:t>
            </a:r>
            <a:r>
              <a:rPr kumimoji="1" lang="en-US" altLang="ja-JP" dirty="0"/>
              <a:t>.</a:t>
            </a:r>
            <a:r>
              <a:rPr kumimoji="1" lang="ja-JP" altLang="en-US" dirty="0"/>
              <a:t>②押印書類</a:t>
            </a:r>
            <a:r>
              <a:rPr lang="en-US" altLang="ja-JP" dirty="0"/>
              <a:t>2</a:t>
            </a:r>
            <a:r>
              <a:rPr lang="ja-JP" altLang="en-US" dirty="0"/>
              <a:t>回目が作成される</a:t>
            </a:r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D39363D-60CF-43C9-28CD-0DFA5D4D2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53" y="4020765"/>
            <a:ext cx="2868700" cy="2454945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B1598AF-0765-E146-4059-30F1A6548D42}"/>
              </a:ext>
            </a:extLst>
          </p:cNvPr>
          <p:cNvSpPr/>
          <p:nvPr/>
        </p:nvSpPr>
        <p:spPr>
          <a:xfrm>
            <a:off x="739453" y="6066503"/>
            <a:ext cx="2868700" cy="40920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310FACB-64FA-E7C9-266C-93C886BFE50F}"/>
              </a:ext>
            </a:extLst>
          </p:cNvPr>
          <p:cNvSpPr/>
          <p:nvPr/>
        </p:nvSpPr>
        <p:spPr>
          <a:xfrm>
            <a:off x="7000568" y="3269224"/>
            <a:ext cx="1779638" cy="276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DDB4108-81A1-8B57-D9F0-61DE28020433}"/>
              </a:ext>
            </a:extLst>
          </p:cNvPr>
          <p:cNvSpPr/>
          <p:nvPr/>
        </p:nvSpPr>
        <p:spPr>
          <a:xfrm>
            <a:off x="7000568" y="4433044"/>
            <a:ext cx="1700980" cy="3552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83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AFF6EF-765D-5A1E-7170-227A8022F77E}"/>
              </a:ext>
            </a:extLst>
          </p:cNvPr>
          <p:cNvSpPr txBox="1"/>
          <p:nvPr/>
        </p:nvSpPr>
        <p:spPr>
          <a:xfrm>
            <a:off x="275303" y="275302"/>
            <a:ext cx="406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タスク　</a:t>
            </a:r>
            <a:r>
              <a:rPr kumimoji="1" lang="en-US" altLang="ja-JP" sz="2800" b="1" dirty="0"/>
              <a:t>4.</a:t>
            </a:r>
            <a:r>
              <a:rPr kumimoji="1" lang="ja-JP" altLang="en-US" sz="2800" b="1" dirty="0"/>
              <a:t>①引渡承認願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1F4E77-D5D1-F751-8103-3432EF69B4BF}"/>
              </a:ext>
            </a:extLst>
          </p:cNvPr>
          <p:cNvSpPr txBox="1"/>
          <p:nvPr/>
        </p:nvSpPr>
        <p:spPr>
          <a:xfrm>
            <a:off x="275303" y="1592087"/>
            <a:ext cx="879118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u="sng" dirty="0"/>
              <a:t>入力必須項目</a:t>
            </a:r>
            <a:endParaRPr lang="en-US" altLang="ja-JP" sz="2000" u="sng" dirty="0"/>
          </a:p>
          <a:p>
            <a:r>
              <a:rPr lang="ja-JP" altLang="en-US" sz="2000" dirty="0"/>
              <a:t>①</a:t>
            </a:r>
            <a:r>
              <a:rPr lang="ja-JP" altLang="en-US" sz="2000" dirty="0">
                <a:solidFill>
                  <a:srgbClr val="FF0000"/>
                </a:solidFill>
              </a:rPr>
              <a:t>＊</a:t>
            </a:r>
            <a:r>
              <a:rPr lang="ja-JP" altLang="en-US" sz="2000" dirty="0"/>
              <a:t>のマークがある部分</a:t>
            </a:r>
            <a:endParaRPr lang="en-US" altLang="ja-JP" sz="2000" dirty="0"/>
          </a:p>
          <a:p>
            <a:r>
              <a:rPr lang="ja-JP" altLang="en-US" sz="2000" dirty="0"/>
              <a:t>②契約価格内訳</a:t>
            </a:r>
            <a:endParaRPr lang="en-US" altLang="ja-JP" sz="2000" dirty="0"/>
          </a:p>
          <a:p>
            <a:r>
              <a:rPr lang="ja-JP" altLang="en-US" sz="2000" dirty="0"/>
              <a:t>③諸経費手数料内訳</a:t>
            </a:r>
            <a:endParaRPr lang="en-US" altLang="ja-JP" sz="2000" dirty="0"/>
          </a:p>
          <a:p>
            <a:r>
              <a:rPr lang="ja-JP" altLang="en-US" sz="2000" dirty="0"/>
              <a:t>④回収予定　　　　　　　　</a:t>
            </a:r>
            <a:r>
              <a:rPr lang="ja-JP" altLang="en-US" dirty="0"/>
              <a:t>は入力必須項目です。</a:t>
            </a:r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※</a:t>
            </a:r>
            <a:r>
              <a:rPr lang="ja-JP" altLang="en-US" dirty="0">
                <a:solidFill>
                  <a:srgbClr val="FF0000"/>
                </a:solidFill>
              </a:rPr>
              <a:t>ドリームホームへの入金がある場合はドリームホーム口座 諸経費・手数料に入力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B991C0-6D47-D72E-812E-24DFACA629B1}"/>
              </a:ext>
            </a:extLst>
          </p:cNvPr>
          <p:cNvSpPr txBox="1"/>
          <p:nvPr/>
        </p:nvSpPr>
        <p:spPr>
          <a:xfrm>
            <a:off x="388416" y="5340009"/>
            <a:ext cx="826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回収金額との差額は</a:t>
            </a:r>
            <a:r>
              <a:rPr kumimoji="1" lang="en-US" altLang="ja-JP" dirty="0"/>
              <a:t>0</a:t>
            </a:r>
            <a:r>
              <a:rPr kumimoji="1" lang="ja-JP" altLang="en-US" dirty="0"/>
              <a:t>になっているか確認してください。</a:t>
            </a:r>
            <a:endParaRPr kumimoji="1" lang="en-US" altLang="ja-JP" dirty="0"/>
          </a:p>
          <a:p>
            <a:r>
              <a:rPr lang="ja-JP" altLang="en-US" u="sng" dirty="0">
                <a:solidFill>
                  <a:srgbClr val="FF0000"/>
                </a:solidFill>
              </a:rPr>
              <a:t>回収予定日・回収予定金額は承認願を出力した際反映される情報</a:t>
            </a:r>
            <a:r>
              <a:rPr lang="ja-JP" altLang="en-US" dirty="0"/>
              <a:t>になります。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DEC8CC-59AF-986F-21CE-6EE52E07DDC3}"/>
              </a:ext>
            </a:extLst>
          </p:cNvPr>
          <p:cNvSpPr txBox="1"/>
          <p:nvPr/>
        </p:nvSpPr>
        <p:spPr>
          <a:xfrm>
            <a:off x="388416" y="6126275"/>
            <a:ext cx="960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請求済・入金済にチェックは入れないでください。</a:t>
            </a:r>
            <a:r>
              <a:rPr lang="ja-JP" altLang="en-US" dirty="0"/>
              <a:t>タスク　</a:t>
            </a:r>
            <a:r>
              <a:rPr lang="en-US" altLang="ja-JP" dirty="0"/>
              <a:t>4.</a:t>
            </a:r>
            <a:r>
              <a:rPr lang="ja-JP" altLang="en-US" dirty="0"/>
              <a:t>②請求入金より入力します。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A817E5A-786A-BD15-5C68-FB3536D4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33" y="3512777"/>
            <a:ext cx="11374437" cy="169568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FCF871F-BF48-A25D-BFDA-42BF60B306E6}"/>
              </a:ext>
            </a:extLst>
          </p:cNvPr>
          <p:cNvSpPr/>
          <p:nvPr/>
        </p:nvSpPr>
        <p:spPr>
          <a:xfrm>
            <a:off x="4119709" y="4830945"/>
            <a:ext cx="1799304" cy="22614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C278AE5-207F-2C87-C2BE-6CF11F47789E}"/>
              </a:ext>
            </a:extLst>
          </p:cNvPr>
          <p:cNvCxnSpPr>
            <a:cxnSpLocks/>
          </p:cNvCxnSpPr>
          <p:nvPr/>
        </p:nvCxnSpPr>
        <p:spPr>
          <a:xfrm>
            <a:off x="7447188" y="3833081"/>
            <a:ext cx="4139381" cy="11866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1727DF2-8B9B-E56F-96CA-3D84F8F1959A}"/>
              </a:ext>
            </a:extLst>
          </p:cNvPr>
          <p:cNvCxnSpPr>
            <a:cxnSpLocks/>
          </p:cNvCxnSpPr>
          <p:nvPr/>
        </p:nvCxnSpPr>
        <p:spPr>
          <a:xfrm flipV="1">
            <a:off x="7447188" y="3789713"/>
            <a:ext cx="4139381" cy="12299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B1D001-DE13-03E5-E3FC-5396F622B533}"/>
              </a:ext>
            </a:extLst>
          </p:cNvPr>
          <p:cNvSpPr txBox="1"/>
          <p:nvPr/>
        </p:nvSpPr>
        <p:spPr>
          <a:xfrm>
            <a:off x="275303" y="871727"/>
            <a:ext cx="95654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引渡承認願は引渡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1</a:t>
            </a:r>
            <a:r>
              <a:rPr lang="ja-JP" altLang="en-US" sz="2000" b="1" dirty="0">
                <a:solidFill>
                  <a:srgbClr val="FF0000"/>
                </a:solidFill>
              </a:rPr>
              <a:t>週間前までには必ず処理し</a:t>
            </a:r>
            <a:r>
              <a:rPr lang="ja-JP" altLang="en-US" sz="2000" b="1" u="sng" dirty="0">
                <a:solidFill>
                  <a:srgbClr val="FF0000"/>
                </a:solidFill>
              </a:rPr>
              <a:t>管理部まで承認回してください！！</a:t>
            </a:r>
            <a:endParaRPr lang="en-US" altLang="ja-JP" sz="2000" b="1" u="sng" dirty="0">
              <a:solidFill>
                <a:srgbClr val="FF0000"/>
              </a:solidFill>
            </a:endParaRPr>
          </a:p>
          <a:p>
            <a:r>
              <a:rPr kumimoji="1" lang="en-US" altLang="ja-JP" dirty="0">
                <a:solidFill>
                  <a:srgbClr val="FF0000"/>
                </a:solidFill>
              </a:rPr>
              <a:t>※7/1</a:t>
            </a:r>
            <a:r>
              <a:rPr kumimoji="1" lang="ja-JP" altLang="en-US" dirty="0">
                <a:solidFill>
                  <a:srgbClr val="FF0000"/>
                </a:solidFill>
              </a:rPr>
              <a:t>より</a:t>
            </a:r>
            <a:r>
              <a:rPr kumimoji="1" lang="en-US" altLang="ja-JP" dirty="0">
                <a:solidFill>
                  <a:srgbClr val="FF0000"/>
                </a:solidFill>
              </a:rPr>
              <a:t>LINE</a:t>
            </a:r>
            <a:r>
              <a:rPr kumimoji="1" lang="ja-JP" altLang="en-US" dirty="0">
                <a:solidFill>
                  <a:srgbClr val="FF0000"/>
                </a:solidFill>
              </a:rPr>
              <a:t>ワークスは使用せずダイテックでの承認にすべて移行します。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53C6EC0-392A-2610-9F9F-858117EC8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141" y="1313232"/>
            <a:ext cx="3205316" cy="189511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9CD3D1-03AC-8A92-DF91-917483F6216C}"/>
              </a:ext>
            </a:extLst>
          </p:cNvPr>
          <p:cNvSpPr/>
          <p:nvPr/>
        </p:nvSpPr>
        <p:spPr>
          <a:xfrm>
            <a:off x="9712838" y="1697381"/>
            <a:ext cx="492961" cy="27693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E9666536-B3A5-AF7B-4B4D-9AC0D97C70F8}"/>
              </a:ext>
            </a:extLst>
          </p:cNvPr>
          <p:cNvCxnSpPr>
            <a:cxnSpLocks/>
          </p:cNvCxnSpPr>
          <p:nvPr/>
        </p:nvCxnSpPr>
        <p:spPr>
          <a:xfrm>
            <a:off x="8554065" y="1224004"/>
            <a:ext cx="1405253" cy="3980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3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6EB4F51-930C-3DD6-CEE6-7F2A45D38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191" y="0"/>
            <a:ext cx="6588005" cy="422853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C1C6EA8-6A5F-C6F3-34C3-EE2AD7394542}"/>
              </a:ext>
            </a:extLst>
          </p:cNvPr>
          <p:cNvSpPr/>
          <p:nvPr/>
        </p:nvSpPr>
        <p:spPr>
          <a:xfrm>
            <a:off x="5569035" y="904704"/>
            <a:ext cx="3367000" cy="149684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88E8E1-B72F-018B-1187-90F386F5CAC3}"/>
              </a:ext>
            </a:extLst>
          </p:cNvPr>
          <p:cNvSpPr/>
          <p:nvPr/>
        </p:nvSpPr>
        <p:spPr>
          <a:xfrm>
            <a:off x="8936035" y="908817"/>
            <a:ext cx="3221005" cy="36901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1760F7E-C28D-FE16-7E74-23EF235A9193}"/>
              </a:ext>
            </a:extLst>
          </p:cNvPr>
          <p:cNvSpPr/>
          <p:nvPr/>
        </p:nvSpPr>
        <p:spPr>
          <a:xfrm>
            <a:off x="8878349" y="2542643"/>
            <a:ext cx="3278692" cy="67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DC2351-18CF-F3DE-B0BD-57DE48A44B1A}"/>
              </a:ext>
            </a:extLst>
          </p:cNvPr>
          <p:cNvSpPr/>
          <p:nvPr/>
        </p:nvSpPr>
        <p:spPr>
          <a:xfrm>
            <a:off x="8878349" y="3216818"/>
            <a:ext cx="3278692" cy="5960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2B86094-A803-594B-8E72-13F1E40C4973}"/>
              </a:ext>
            </a:extLst>
          </p:cNvPr>
          <p:cNvSpPr/>
          <p:nvPr/>
        </p:nvSpPr>
        <p:spPr>
          <a:xfrm>
            <a:off x="8878348" y="574029"/>
            <a:ext cx="3221005" cy="2279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A98A2A57-3BFF-7D24-A968-409C87086DEC}"/>
              </a:ext>
            </a:extLst>
          </p:cNvPr>
          <p:cNvGrpSpPr/>
          <p:nvPr/>
        </p:nvGrpSpPr>
        <p:grpSpPr>
          <a:xfrm>
            <a:off x="165502" y="43195"/>
            <a:ext cx="3364280" cy="1234637"/>
            <a:chOff x="136802" y="75459"/>
            <a:chExt cx="3481469" cy="1790134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40312487-D1CA-182E-0AAF-6753304031F9}"/>
                </a:ext>
              </a:extLst>
            </p:cNvPr>
            <p:cNvSpPr txBox="1"/>
            <p:nvPr/>
          </p:nvSpPr>
          <p:spPr>
            <a:xfrm>
              <a:off x="626930" y="95144"/>
              <a:ext cx="191590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500" dirty="0"/>
                <a:t>契約価格内訳の情報</a:t>
              </a:r>
              <a:endParaRPr kumimoji="1" lang="en-US" altLang="ja-JP" sz="1500" dirty="0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CFEDB60-31D5-DB44-EC8F-666FE85774BD}"/>
                </a:ext>
              </a:extLst>
            </p:cNvPr>
            <p:cNvSpPr txBox="1"/>
            <p:nvPr/>
          </p:nvSpPr>
          <p:spPr>
            <a:xfrm>
              <a:off x="626930" y="437994"/>
              <a:ext cx="167866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00" dirty="0"/>
                <a:t>引渡日</a:t>
              </a:r>
              <a:r>
                <a:rPr kumimoji="1" lang="en-US" altLang="ja-JP" sz="1500" dirty="0"/>
                <a:t>(</a:t>
              </a:r>
              <a:r>
                <a:rPr kumimoji="1" lang="ja-JP" altLang="en-US" sz="1500" dirty="0"/>
                <a:t>予</a:t>
              </a:r>
              <a:r>
                <a:rPr kumimoji="1" lang="en-US" altLang="ja-JP" sz="1500" dirty="0"/>
                <a:t>)</a:t>
              </a:r>
              <a:r>
                <a:rPr kumimoji="1" lang="ja-JP" altLang="en-US" sz="1500" dirty="0"/>
                <a:t>の情報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B895666-00BD-FA95-3275-6C280BE5C8D8}"/>
                </a:ext>
              </a:extLst>
            </p:cNvPr>
            <p:cNvSpPr txBox="1"/>
            <p:nvPr/>
          </p:nvSpPr>
          <p:spPr>
            <a:xfrm>
              <a:off x="626930" y="762763"/>
              <a:ext cx="284244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500" dirty="0"/>
                <a:t>回収予定・</a:t>
              </a:r>
              <a:r>
                <a:rPr lang="en-US" altLang="ja-JP" sz="1500" dirty="0"/>
                <a:t>4.②</a:t>
              </a:r>
              <a:r>
                <a:rPr lang="ja-JP" altLang="en-US" sz="1500" dirty="0"/>
                <a:t>請求入金の情報</a:t>
              </a:r>
              <a:endParaRPr kumimoji="1" lang="ja-JP" altLang="en-US" sz="1500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E6C1664-5B57-0772-257E-C8A0E6B497F9}"/>
                </a:ext>
              </a:extLst>
            </p:cNvPr>
            <p:cNvSpPr txBox="1"/>
            <p:nvPr/>
          </p:nvSpPr>
          <p:spPr>
            <a:xfrm>
              <a:off x="616239" y="1122262"/>
              <a:ext cx="292740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500" dirty="0"/>
                <a:t>回収予定・４</a:t>
              </a:r>
              <a:r>
                <a:rPr lang="en-US" altLang="ja-JP" sz="1500" dirty="0"/>
                <a:t>.</a:t>
              </a:r>
              <a:r>
                <a:rPr lang="ja-JP" altLang="en-US" sz="1500" dirty="0"/>
                <a:t>②請求入金の情報</a:t>
              </a:r>
              <a:endParaRPr kumimoji="1" lang="ja-JP" altLang="en-US" sz="1500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F0C478B-626E-7E95-51F6-7D12ECCC65A9}"/>
                </a:ext>
              </a:extLst>
            </p:cNvPr>
            <p:cNvSpPr txBox="1"/>
            <p:nvPr/>
          </p:nvSpPr>
          <p:spPr>
            <a:xfrm>
              <a:off x="615057" y="1447031"/>
              <a:ext cx="268535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00" dirty="0"/>
                <a:t>ドリームホーム諸経費の情報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2100CA0C-8F20-F37C-843B-716ADAD1B662}"/>
                </a:ext>
              </a:extLst>
            </p:cNvPr>
            <p:cNvSpPr/>
            <p:nvPr/>
          </p:nvSpPr>
          <p:spPr>
            <a:xfrm>
              <a:off x="268982" y="143677"/>
              <a:ext cx="317281" cy="2622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C4C400A1-CB86-8850-B0F6-3F3A4C6FB043}"/>
                </a:ext>
              </a:extLst>
            </p:cNvPr>
            <p:cNvSpPr/>
            <p:nvPr/>
          </p:nvSpPr>
          <p:spPr>
            <a:xfrm>
              <a:off x="136802" y="75459"/>
              <a:ext cx="3481469" cy="179013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7C4F0310-0240-3B1F-9F25-CFA52D2C134E}"/>
                </a:ext>
              </a:extLst>
            </p:cNvPr>
            <p:cNvSpPr/>
            <p:nvPr/>
          </p:nvSpPr>
          <p:spPr>
            <a:xfrm>
              <a:off x="267644" y="463847"/>
              <a:ext cx="317281" cy="26227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797505F-48BE-A58F-A4C9-B9C60BA4F2A2}"/>
                </a:ext>
              </a:extLst>
            </p:cNvPr>
            <p:cNvSpPr/>
            <p:nvPr/>
          </p:nvSpPr>
          <p:spPr>
            <a:xfrm>
              <a:off x="267644" y="802025"/>
              <a:ext cx="317281" cy="26227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D7FB078-8D74-0404-72DD-890E6129ED31}"/>
                </a:ext>
              </a:extLst>
            </p:cNvPr>
            <p:cNvSpPr/>
            <p:nvPr/>
          </p:nvSpPr>
          <p:spPr>
            <a:xfrm>
              <a:off x="267643" y="1137637"/>
              <a:ext cx="317281" cy="26227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FB09DF7-B569-436A-944E-2644FE82C78B}"/>
                </a:ext>
              </a:extLst>
            </p:cNvPr>
            <p:cNvSpPr/>
            <p:nvPr/>
          </p:nvSpPr>
          <p:spPr>
            <a:xfrm>
              <a:off x="261633" y="1478207"/>
              <a:ext cx="317281" cy="26227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C4C7878E-FEBD-5EF1-E8EB-18008792A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4" y="1884966"/>
            <a:ext cx="5056732" cy="4929839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17D322A-46C3-791A-C6F1-5C0CDC9FBA71}"/>
              </a:ext>
            </a:extLst>
          </p:cNvPr>
          <p:cNvSpPr/>
          <p:nvPr/>
        </p:nvSpPr>
        <p:spPr>
          <a:xfrm>
            <a:off x="34959" y="3776683"/>
            <a:ext cx="5085576" cy="11464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BAD06FC4-4E14-E648-B481-0F7A0084D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191" y="5043800"/>
            <a:ext cx="6430272" cy="1810765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09C7C50-7133-903F-200E-ED4FF30B4BF2}"/>
              </a:ext>
            </a:extLst>
          </p:cNvPr>
          <p:cNvSpPr txBox="1"/>
          <p:nvPr/>
        </p:nvSpPr>
        <p:spPr>
          <a:xfrm>
            <a:off x="86844" y="1316021"/>
            <a:ext cx="535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下記の入力が引渡承認願に反映されます</a:t>
            </a:r>
            <a:endParaRPr kumimoji="1" lang="en-US" altLang="ja-JP" sz="1600" dirty="0"/>
          </a:p>
          <a:p>
            <a:r>
              <a:rPr lang="en-US" altLang="ja-JP" sz="1600" dirty="0"/>
              <a:t>※</a:t>
            </a:r>
            <a:r>
              <a:rPr lang="ja-JP" altLang="en-US" sz="1600" dirty="0"/>
              <a:t>内容が異なる場合は下記入力内容を確認してください</a:t>
            </a:r>
            <a:endParaRPr kumimoji="1" lang="ja-JP" altLang="en-US" sz="16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FF23A55-FDEB-E2F0-3E1D-F7AA9360BB38}"/>
              </a:ext>
            </a:extLst>
          </p:cNvPr>
          <p:cNvSpPr txBox="1"/>
          <p:nvPr/>
        </p:nvSpPr>
        <p:spPr>
          <a:xfrm>
            <a:off x="6105773" y="4293850"/>
            <a:ext cx="56605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dirty="0"/>
              <a:t>タスク　</a:t>
            </a:r>
            <a:r>
              <a:rPr lang="en-US" altLang="ja-JP" sz="1500" dirty="0"/>
              <a:t>4.②</a:t>
            </a:r>
            <a:r>
              <a:rPr lang="ja-JP" altLang="en-US" sz="1500" dirty="0"/>
              <a:t>請求入金の発行日</a:t>
            </a:r>
            <a:r>
              <a:rPr lang="en-US" altLang="ja-JP" sz="1500" dirty="0"/>
              <a:t>(</a:t>
            </a:r>
            <a:r>
              <a:rPr lang="ja-JP" altLang="en-US" sz="1500" dirty="0"/>
              <a:t>入金予定日</a:t>
            </a:r>
            <a:r>
              <a:rPr lang="en-US" altLang="ja-JP" sz="1500" dirty="0"/>
              <a:t>)</a:t>
            </a:r>
            <a:r>
              <a:rPr lang="ja-JP" altLang="en-US" sz="1500" dirty="0"/>
              <a:t>と</a:t>
            </a:r>
            <a:endParaRPr lang="en-US" altLang="ja-JP" sz="1500" dirty="0"/>
          </a:p>
          <a:p>
            <a:r>
              <a:rPr lang="ja-JP" altLang="en-US" sz="1500" dirty="0"/>
              <a:t>回収予定日は同日になるように入力してください。</a:t>
            </a:r>
            <a:r>
              <a:rPr lang="en-US" altLang="ja-JP" sz="1500" dirty="0"/>
              <a:t>(※12p</a:t>
            </a:r>
            <a:r>
              <a:rPr lang="ja-JP" altLang="en-US" sz="1500" dirty="0"/>
              <a:t>参照</a:t>
            </a:r>
            <a:r>
              <a:rPr lang="en-US" altLang="ja-JP" sz="1500" dirty="0"/>
              <a:t>)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ABD55DB-0C09-9A27-4660-8618C893ACA6}"/>
              </a:ext>
            </a:extLst>
          </p:cNvPr>
          <p:cNvSpPr/>
          <p:nvPr/>
        </p:nvSpPr>
        <p:spPr>
          <a:xfrm>
            <a:off x="5460961" y="4913166"/>
            <a:ext cx="6509502" cy="18107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44F25BDE-4FEF-9E6E-453B-179CDD0816F2}"/>
              </a:ext>
            </a:extLst>
          </p:cNvPr>
          <p:cNvSpPr/>
          <p:nvPr/>
        </p:nvSpPr>
        <p:spPr>
          <a:xfrm>
            <a:off x="5540191" y="4978482"/>
            <a:ext cx="6341346" cy="16801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97A192AF-CF82-B92B-DB00-FBC2D756C14A}"/>
              </a:ext>
            </a:extLst>
          </p:cNvPr>
          <p:cNvSpPr/>
          <p:nvPr/>
        </p:nvSpPr>
        <p:spPr>
          <a:xfrm>
            <a:off x="4503980" y="4349884"/>
            <a:ext cx="1479487" cy="989032"/>
          </a:xfrm>
          <a:prstGeom prst="arc">
            <a:avLst>
              <a:gd name="adj1" fmla="val 16200000"/>
              <a:gd name="adj2" fmla="val 21236519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67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884</Words>
  <Application>Microsoft Office PowerPoint</Application>
  <PresentationFormat>ワイド画面</PresentationFormat>
  <Paragraphs>100</Paragraphs>
  <Slides>14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皆川優</dc:creator>
  <cp:lastModifiedBy>皆川優</cp:lastModifiedBy>
  <cp:revision>14</cp:revision>
  <dcterms:created xsi:type="dcterms:W3CDTF">2025-05-31T06:49:41Z</dcterms:created>
  <dcterms:modified xsi:type="dcterms:W3CDTF">2025-06-19T04:08:43Z</dcterms:modified>
</cp:coreProperties>
</file>