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EBCA-346E-4292-AE9C-A56B53CA63D5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BC79-E23C-4D0C-AAF7-1CE57CC24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A4816-BC4A-7787-910A-A013E966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862DA4-C0FB-AA4E-9B41-5D1C260C3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379FBB-CDDE-2360-D5D5-89F560A7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6EAD-D9F6-4FD6-B82C-ED508F3F1260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4C43CE-BDA3-64C6-9B04-C28AA67D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D7711F-0185-02BA-906C-4A0354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53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A5CCD-B4FB-5770-448B-BD4AE925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161B4D-658D-A98D-E849-5650FED44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DC5431-3373-B6D6-481F-B128FD18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B30C-E142-4C13-85F0-ECC594EA9ABD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E55B79-0B46-AD2A-C462-A430C4B9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AF36E6-76FF-AAB9-E5A2-51F762B6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B3DBB65-CF0C-962F-A92A-EFDDAC36D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EEFFEF-EEF6-B754-0F03-76A465117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3A0ACC-A601-2253-ADEE-61708C6F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8597-2220-44E1-B9CD-49B1CD93918E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76CC21-181A-DE5C-4C60-FCCA9C53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CAFB95-2FDE-CB58-6D32-5E74983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27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7C384F-3090-CC8D-8C02-BE4F7684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68760B-A422-C84D-093F-1862D73B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BB1923-E82F-7432-6ABE-7A9AF1F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CC54-18C1-4010-A0F2-DB703AF6D979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050B19-BED1-1CE2-3D5D-A5609F09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D4089C-3055-E472-9C44-8D0D7C05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2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47D084-155B-7E59-EE25-0795AE7E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25F7AF-466B-5477-1E0D-8F2146927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5FD974-A149-A2F6-0D58-161A8318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300E-FC6F-43B4-A38D-DD1FA914F261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988947-63AF-3750-FB70-170F1FC0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A1595A-E1B1-5CAB-2E1A-6321259A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38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0E3E4-478E-7351-65CA-A8C4F0B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DC4FD0-FE6D-127E-2D13-ABD877033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64E367-BBD1-512D-CBE9-0E5DD9B1A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BEC132-633E-986C-8260-F83ACD93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5937-57B2-4524-90A1-1A3CA124AC28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BC8E9A-FB87-CC2A-CA6A-D89DA2F87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65B958-E47B-D970-5561-46994213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01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D5DED-5A0B-D88A-9F19-4C89A3AC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5363B8-D07E-1C50-38A8-354656EFD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ED2465-5C0E-15C4-EC2D-92594D3DA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4514A1-2CCA-3D63-7FA8-B2667E641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C75184-154E-22D0-E347-584C67657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3DE6E63-3CBC-B077-0682-8114B1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C909-A722-4487-A6A6-5C7926BF91FF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0B0C8E-560E-8086-BD03-5AD95A1B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05EC6E1-6C5E-65AD-9D49-40C64781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86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90D309-E850-5F6F-D77B-333E28F0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347ACB-4E82-58FC-A39A-A95C5F28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C8E7-DA4C-40CA-8D27-5DEAB44809D8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817602-F9FB-2BD3-C87E-82B41B09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CCB489-4467-7B39-CBBC-53F73394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22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2CD8B7C-2315-533D-1108-2ECE3E46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9338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8709E061-E210-4491-BEDF-B2F74DBEF2DE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D6EF0F3-C915-E29B-DD40-745F885D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C05B2D-ED2C-2109-122F-B93A7664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3537"/>
            <a:ext cx="2743200" cy="365125"/>
          </a:xfrm>
        </p:spPr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64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DC2F7-1116-2CB9-F44E-6830190E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270CA4-1147-3059-A3A3-C0397398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38892A-9C35-5B03-F497-B95E11D3E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FAE2EE-C8D9-3D02-AB00-E3474253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89B-71A5-419A-B0CD-329511A4EDBF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5D1E1-9B59-DC80-2050-999D03AC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E79B74-283E-B69E-1FE2-3AAD787A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6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2F9003-1D8F-0597-EE9B-1667FE3F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8EDE94-A2A3-E018-4561-C9671B50B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2D6203-3810-3873-BA3F-1EE66C281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FE5920-BBAE-4B35-8A3B-0DA4F239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EDA6-EAA6-499A-9CD5-D7B1F801BC5D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668599-290D-F9C1-0FAC-C42D3E4A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92FBC7-6EB8-16F7-795A-4A7276F7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92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2091104-1112-B9B0-5425-03A32576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5CF840-A2EC-1027-435E-9076E71D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1017C-0100-D17B-36EE-F7D4EC698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20D0-7AAE-45B5-9F2E-4D092BC77EAD}" type="datetime1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73AC2F-80E8-8B17-DF2E-0EE1C1C79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5A9A7-232E-5AB8-860E-22A5B841C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DDA5-20C8-4034-A7B4-F5C585992B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35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351D14-5B63-9664-4256-C6BF03E452F2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1A9A22-7F06-2AD0-EA9C-08D4AB22DC9A}"/>
              </a:ext>
            </a:extLst>
          </p:cNvPr>
          <p:cNvSpPr txBox="1"/>
          <p:nvPr/>
        </p:nvSpPr>
        <p:spPr>
          <a:xfrm>
            <a:off x="1085850" y="1258460"/>
            <a:ext cx="10868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b="1" dirty="0"/>
              <a:t>2025/11/1</a:t>
            </a:r>
            <a:r>
              <a:rPr kumimoji="1" lang="ja-JP" altLang="en-US" b="1" dirty="0"/>
              <a:t>受注（契約）分より</a:t>
            </a:r>
            <a:r>
              <a:rPr kumimoji="1" lang="ja-JP" altLang="en-US" dirty="0"/>
              <a:t>、「請負のみ、リフォーム請負」の事業計画の作成をお願いします。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FF0000"/>
                </a:solidFill>
              </a:rPr>
              <a:t>「請負のみ、リフォーム請負」事業計画作成を開始する場所が変わります。</a:t>
            </a:r>
            <a:endParaRPr lang="en-US" altLang="ja-JP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請負のみ、リフォーム契約の場合は、「注文住宅・リフォーム」から始めて下さい。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0F31F50-F432-F498-7467-A4E7643AAC75}"/>
              </a:ext>
            </a:extLst>
          </p:cNvPr>
          <p:cNvGrpSpPr/>
          <p:nvPr/>
        </p:nvGrpSpPr>
        <p:grpSpPr>
          <a:xfrm>
            <a:off x="551676" y="2733197"/>
            <a:ext cx="5344271" cy="3217706"/>
            <a:chOff x="551676" y="1971197"/>
            <a:chExt cx="5344271" cy="3217706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6972272-645D-9F28-699A-A4BC79E84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76" y="2340530"/>
              <a:ext cx="5344271" cy="2848373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C8E6F5E-8540-228D-D35C-FE4B8EC6C3B9}"/>
                </a:ext>
              </a:extLst>
            </p:cNvPr>
            <p:cNvSpPr txBox="1"/>
            <p:nvPr/>
          </p:nvSpPr>
          <p:spPr>
            <a:xfrm>
              <a:off x="1631067" y="1971197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★</a:t>
              </a:r>
              <a:r>
                <a:rPr kumimoji="1" lang="ja-JP" altLang="en-US" b="1" dirty="0"/>
                <a:t>請負のみ、リフォーム契約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D627C43-C9DA-A502-0121-9E07F8B77447}"/>
                </a:ext>
              </a:extLst>
            </p:cNvPr>
            <p:cNvSpPr/>
            <p:nvPr/>
          </p:nvSpPr>
          <p:spPr>
            <a:xfrm>
              <a:off x="2352675" y="2257425"/>
              <a:ext cx="1495425" cy="36933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B41DE5A-5F73-1A83-78A9-34EA96A9C143}"/>
              </a:ext>
            </a:extLst>
          </p:cNvPr>
          <p:cNvGrpSpPr/>
          <p:nvPr/>
        </p:nvGrpSpPr>
        <p:grpSpPr>
          <a:xfrm>
            <a:off x="6124962" y="2733197"/>
            <a:ext cx="5544324" cy="3217706"/>
            <a:chOff x="6096000" y="1971198"/>
            <a:chExt cx="5544324" cy="3217706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635D858-4495-A83B-C08E-F581BF01E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4815"/>
            <a:stretch>
              <a:fillRect/>
            </a:stretch>
          </p:blipFill>
          <p:spPr>
            <a:xfrm>
              <a:off x="6096000" y="2340531"/>
              <a:ext cx="5544324" cy="2848373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661BE68-C8F4-C522-93D4-98010D7A8DA5}"/>
                </a:ext>
              </a:extLst>
            </p:cNvPr>
            <p:cNvSpPr txBox="1"/>
            <p:nvPr/>
          </p:nvSpPr>
          <p:spPr>
            <a:xfrm>
              <a:off x="7044586" y="1971198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売建、建売、土地のみ、中古契約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C5003EB-598F-0D02-C757-464D4BB49518}"/>
                </a:ext>
              </a:extLst>
            </p:cNvPr>
            <p:cNvSpPr/>
            <p:nvPr/>
          </p:nvSpPr>
          <p:spPr>
            <a:xfrm>
              <a:off x="9482092" y="2266950"/>
              <a:ext cx="963426" cy="369332"/>
            </a:xfrm>
            <a:prstGeom prst="rect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CDA813-DB73-CEFA-5FAC-FE383014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7928-5DF1-447A-B1AB-D5F09CAC1EF8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56D874-0385-67B8-A142-2559C9C4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68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AB246-B24A-F2BB-EE64-B30C7D8DC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5F8EE-E303-EC3F-68E8-1869B52AF71D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68F9B8-64FB-9586-0755-ED10B380B9B4}"/>
              </a:ext>
            </a:extLst>
          </p:cNvPr>
          <p:cNvSpPr txBox="1"/>
          <p:nvPr/>
        </p:nvSpPr>
        <p:spPr>
          <a:xfrm>
            <a:off x="977825" y="1262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見積書作成</a:t>
            </a:r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EEC4E8-0B86-4FBE-084A-D8CEF99668C9}"/>
              </a:ext>
            </a:extLst>
          </p:cNvPr>
          <p:cNvSpPr txBox="1"/>
          <p:nvPr/>
        </p:nvSpPr>
        <p:spPr>
          <a:xfrm>
            <a:off x="3538163" y="5776025"/>
            <a:ext cx="5115674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業者別集計をクリックし、見積書を保存します。</a:t>
            </a:r>
            <a:endParaRPr kumimoji="1" lang="en-US" altLang="ja-JP" dirty="0"/>
          </a:p>
        </p:txBody>
      </p: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F5D6136A-037F-8A5C-D1DD-E8EEFAF9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848B-6325-421C-BB5D-A1E72E4C1E1F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6386BB04-BC2C-2871-59FC-1A158916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2002E8-15A9-FC26-E0EC-A5326D58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480" b="11806"/>
          <a:stretch>
            <a:fillRect/>
          </a:stretch>
        </p:blipFill>
        <p:spPr>
          <a:xfrm>
            <a:off x="982826" y="1711161"/>
            <a:ext cx="4703600" cy="372668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2CACFCF-1B6A-FBA4-C795-78BAAC94ED6C}"/>
              </a:ext>
            </a:extLst>
          </p:cNvPr>
          <p:cNvSpPr/>
          <p:nvPr/>
        </p:nvSpPr>
        <p:spPr>
          <a:xfrm>
            <a:off x="2316653" y="2988190"/>
            <a:ext cx="512272" cy="213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984F0F7-F02E-B833-70A7-31EB9DFEAC60}"/>
              </a:ext>
            </a:extLst>
          </p:cNvPr>
          <p:cNvGrpSpPr/>
          <p:nvPr/>
        </p:nvGrpSpPr>
        <p:grpSpPr>
          <a:xfrm>
            <a:off x="6438900" y="1669525"/>
            <a:ext cx="5067300" cy="3768320"/>
            <a:chOff x="6438900" y="1669525"/>
            <a:chExt cx="5067300" cy="376832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D0D7D06B-C20B-6EBA-2F17-3FF9A252FE85}"/>
                </a:ext>
              </a:extLst>
            </p:cNvPr>
            <p:cNvGrpSpPr/>
            <p:nvPr/>
          </p:nvGrpSpPr>
          <p:grpSpPr>
            <a:xfrm>
              <a:off x="6505576" y="1711161"/>
              <a:ext cx="4903626" cy="3726683"/>
              <a:chOff x="6505576" y="1711161"/>
              <a:chExt cx="4903626" cy="3726683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E598488F-9025-4241-17CF-8F43B20BD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r="58872" b="11806"/>
              <a:stretch>
                <a:fillRect/>
              </a:stretch>
            </p:blipFill>
            <p:spPr>
              <a:xfrm>
                <a:off x="6505576" y="1711161"/>
                <a:ext cx="2743199" cy="3726683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34E01AE3-C493-78C4-0AAF-B80A347B6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69975" r="633" b="11806"/>
              <a:stretch>
                <a:fillRect/>
              </a:stretch>
            </p:blipFill>
            <p:spPr>
              <a:xfrm>
                <a:off x="9448800" y="1711161"/>
                <a:ext cx="1960402" cy="3726683"/>
              </a:xfrm>
              <a:prstGeom prst="rect">
                <a:avLst/>
              </a:prstGeom>
            </p:spPr>
          </p:pic>
        </p:grp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9922D85-3710-5E8B-BDF8-23B757881EAD}"/>
                </a:ext>
              </a:extLst>
            </p:cNvPr>
            <p:cNvSpPr/>
            <p:nvPr/>
          </p:nvSpPr>
          <p:spPr>
            <a:xfrm>
              <a:off x="6438900" y="1669525"/>
              <a:ext cx="5067300" cy="3768320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3F5F618-846F-A1F1-469A-25BD2162CA97}"/>
              </a:ext>
            </a:extLst>
          </p:cNvPr>
          <p:cNvSpPr/>
          <p:nvPr/>
        </p:nvSpPr>
        <p:spPr>
          <a:xfrm>
            <a:off x="7678188" y="4147064"/>
            <a:ext cx="3731014" cy="37731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D140EDE-2E31-32A3-494F-5436974E69D9}"/>
              </a:ext>
            </a:extLst>
          </p:cNvPr>
          <p:cNvSpPr/>
          <p:nvPr/>
        </p:nvSpPr>
        <p:spPr>
          <a:xfrm>
            <a:off x="10561089" y="3879850"/>
            <a:ext cx="230736" cy="173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8E3CC80-A1F2-A770-FD76-6087E16F1291}"/>
              </a:ext>
            </a:extLst>
          </p:cNvPr>
          <p:cNvCxnSpPr>
            <a:cxnSpLocks/>
            <a:endCxn id="12" idx="2"/>
          </p:cNvCxnSpPr>
          <p:nvPr/>
        </p:nvCxnSpPr>
        <p:spPr>
          <a:xfrm flipH="1" flipV="1">
            <a:off x="2572789" y="3201550"/>
            <a:ext cx="1846811" cy="25744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9FE04F77-0339-9199-A99B-4588BF039D2E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7322820" y="4524375"/>
            <a:ext cx="2220875" cy="12516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10F1089-FA33-9CE8-CE84-F8D212BF695F}"/>
              </a:ext>
            </a:extLst>
          </p:cNvPr>
          <p:cNvGrpSpPr/>
          <p:nvPr/>
        </p:nvGrpSpPr>
        <p:grpSpPr>
          <a:xfrm>
            <a:off x="9537757" y="5776025"/>
            <a:ext cx="2100935" cy="646331"/>
            <a:chOff x="9176665" y="5713778"/>
            <a:chExt cx="2100935" cy="646331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3AB1753E-0B87-0620-DCF0-C39BD4C2D467}"/>
                </a:ext>
              </a:extLst>
            </p:cNvPr>
            <p:cNvSpPr txBox="1"/>
            <p:nvPr/>
          </p:nvSpPr>
          <p:spPr>
            <a:xfrm>
              <a:off x="9176665" y="5713778"/>
              <a:ext cx="2100935" cy="6463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保存出来れば、</a:t>
              </a:r>
              <a:endParaRPr kumimoji="1" lang="en-US" altLang="ja-JP" dirty="0"/>
            </a:p>
            <a:p>
              <a:r>
                <a:rPr kumimoji="1" lang="ja-JP" altLang="en-US" dirty="0"/>
                <a:t>　　　をクリック</a:t>
              </a: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3EBE5A8-0DE7-C6E5-59A5-36A45C4C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0552" y="5996151"/>
              <a:ext cx="657317" cy="314369"/>
            </a:xfrm>
            <a:prstGeom prst="rect">
              <a:avLst/>
            </a:prstGeom>
          </p:spPr>
        </p:pic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1B004FE-01F0-16D6-9D11-C32B7CE3190A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10308961" y="2103120"/>
            <a:ext cx="279264" cy="3672905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E50C3-ECF2-CDC1-3913-AAE898CDF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9E0EB5-3316-5610-D73B-707F8070AC6E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0AB63B-2811-DBA2-D0FD-8A1FDFECC608}"/>
              </a:ext>
            </a:extLst>
          </p:cNvPr>
          <p:cNvSpPr txBox="1"/>
          <p:nvPr/>
        </p:nvSpPr>
        <p:spPr>
          <a:xfrm>
            <a:off x="977825" y="1262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見積書作成</a:t>
            </a:r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26FCB45-3101-609B-3399-2A8BE53C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99" y="1817131"/>
            <a:ext cx="8120698" cy="454945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A15B2C-FEBE-A661-4BD2-5803DCF0D423}"/>
              </a:ext>
            </a:extLst>
          </p:cNvPr>
          <p:cNvSpPr/>
          <p:nvPr/>
        </p:nvSpPr>
        <p:spPr>
          <a:xfrm>
            <a:off x="8017669" y="1917262"/>
            <a:ext cx="283369" cy="213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4EADA90E-9B31-3688-6525-F2539A75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DB2-8A45-440E-ADD7-CFF7313C1678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0D8D5DD-D581-2A8D-B30E-ACDA235F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B4B4A3-9FE5-7CDE-9D22-C462453705F1}"/>
              </a:ext>
            </a:extLst>
          </p:cNvPr>
          <p:cNvSpPr txBox="1"/>
          <p:nvPr/>
        </p:nvSpPr>
        <p:spPr>
          <a:xfrm>
            <a:off x="9448800" y="1817131"/>
            <a:ext cx="250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見積書が表示されます。</a:t>
            </a:r>
            <a:endParaRPr kumimoji="1" lang="en-US" altLang="ja-JP" dirty="0"/>
          </a:p>
          <a:p>
            <a:r>
              <a:rPr kumimoji="1" lang="ja-JP" altLang="en-US" dirty="0"/>
              <a:t>終了をクリック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38456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2C89-0831-2EA6-B948-6A4904CDB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B5DC86-D74F-922F-0708-4D42125D134F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EE656D-861A-1380-B9F2-4135E2DC8C8B}"/>
              </a:ext>
            </a:extLst>
          </p:cNvPr>
          <p:cNvSpPr txBox="1"/>
          <p:nvPr/>
        </p:nvSpPr>
        <p:spPr>
          <a:xfrm>
            <a:off x="977825" y="1262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見積書作成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603849-4EA3-433E-30AC-283B807B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17131"/>
            <a:ext cx="7127650" cy="399311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3B4C06-617C-80A6-8187-E7484832FEC4}"/>
              </a:ext>
            </a:extLst>
          </p:cNvPr>
          <p:cNvSpPr txBox="1"/>
          <p:nvPr/>
        </p:nvSpPr>
        <p:spPr>
          <a:xfrm>
            <a:off x="8537576" y="1798141"/>
            <a:ext cx="342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見積書を確認し、申請を行います。</a:t>
            </a:r>
            <a:endParaRPr kumimoji="1" lang="en-US" altLang="ja-JP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4287B1-2998-4B78-F903-C0C487096843}"/>
              </a:ext>
            </a:extLst>
          </p:cNvPr>
          <p:cNvSpPr/>
          <p:nvPr/>
        </p:nvSpPr>
        <p:spPr>
          <a:xfrm>
            <a:off x="7814357" y="2618541"/>
            <a:ext cx="278718" cy="213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B057E56C-E1AB-6A59-F47B-D5E3F8605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22876"/>
              </p:ext>
            </p:extLst>
          </p:nvPr>
        </p:nvGraphicFramePr>
        <p:xfrm>
          <a:off x="8537573" y="2255281"/>
          <a:ext cx="342582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77">
                  <a:extLst>
                    <a:ext uri="{9D8B030D-6E8A-4147-A177-3AD203B41FA5}">
                      <a16:colId xmlns:a16="http://schemas.microsoft.com/office/drawing/2014/main" val="347532337"/>
                    </a:ext>
                  </a:extLst>
                </a:gridCol>
                <a:gridCol w="2495551">
                  <a:extLst>
                    <a:ext uri="{9D8B030D-6E8A-4147-A177-3AD203B41FA5}">
                      <a16:colId xmlns:a16="http://schemas.microsoft.com/office/drawing/2014/main" val="1921758222"/>
                    </a:ext>
                  </a:extLst>
                </a:gridCol>
              </a:tblGrid>
              <a:tr h="13716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店舗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4755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押印欄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承認者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6160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店長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課長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店長、ｼｽﾃﾑ管理者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46176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部長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担当役員、ｼｽﾃﾑ管理者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902412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取締役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ﾄﾞﾘｰﾑﾎｰﾑ取締役（変更不可）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99368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社長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/>
                        <a:t>DreamTown</a:t>
                      </a:r>
                      <a:r>
                        <a:rPr kumimoji="1" lang="ja-JP" altLang="en-US" sz="1200" dirty="0"/>
                        <a:t>社長、ｼｽﾃﾑ管理者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47701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8AECD302-5160-6B82-D1EF-35B04A72A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05765"/>
              </p:ext>
            </p:extLst>
          </p:nvPr>
        </p:nvGraphicFramePr>
        <p:xfrm>
          <a:off x="8537573" y="4164330"/>
          <a:ext cx="3425828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0279">
                  <a:extLst>
                    <a:ext uri="{9D8B030D-6E8A-4147-A177-3AD203B41FA5}">
                      <a16:colId xmlns:a16="http://schemas.microsoft.com/office/drawing/2014/main" val="347532337"/>
                    </a:ext>
                  </a:extLst>
                </a:gridCol>
                <a:gridCol w="2495549">
                  <a:extLst>
                    <a:ext uri="{9D8B030D-6E8A-4147-A177-3AD203B41FA5}">
                      <a16:colId xmlns:a16="http://schemas.microsoft.com/office/drawing/2014/main" val="1921758222"/>
                    </a:ext>
                  </a:extLst>
                </a:gridCol>
              </a:tblGrid>
              <a:tr h="13716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吹田店（技術部）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4755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押印欄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承認者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96160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店長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課長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吹田店</a:t>
                      </a:r>
                      <a:r>
                        <a:rPr kumimoji="1" lang="en-US" altLang="ja-JP" sz="1200" dirty="0"/>
                        <a:t>(</a:t>
                      </a:r>
                      <a:r>
                        <a:rPr kumimoji="1" lang="ja-JP" altLang="en-US" sz="1200" dirty="0"/>
                        <a:t>技術部</a:t>
                      </a:r>
                      <a:r>
                        <a:rPr kumimoji="1" lang="en-US" altLang="ja-JP" sz="1200" dirty="0"/>
                        <a:t>)</a:t>
                      </a:r>
                      <a:r>
                        <a:rPr kumimoji="1" lang="ja-JP" altLang="en-US" sz="1200" dirty="0"/>
                        <a:t>課長、ｼｽﾃﾑ管理者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46176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部長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技術部部長、ｼｽﾃﾑ管理者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902412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取締役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ﾄﾞﾘｰﾑﾎｰﾑ取締役（変更不可）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199368"/>
                  </a:ext>
                </a:extLst>
              </a:tr>
              <a:tr h="145535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社長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/>
                        <a:t>DreamTown</a:t>
                      </a:r>
                      <a:r>
                        <a:rPr kumimoji="1" lang="ja-JP" altLang="en-US" sz="1200" dirty="0"/>
                        <a:t>社長、ｼｽﾃﾑ管理者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447701"/>
                  </a:ext>
                </a:extLst>
              </a:tr>
            </a:tbl>
          </a:graphicData>
        </a:graphic>
      </p:graphicFrame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2E5C2361-E878-EABF-5C86-2345EBBF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A71A-CD6E-401A-ADAE-E152D18E79D9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E3002B7D-1CA9-2CC9-0748-AF140A41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30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719395-D66B-156B-CFF4-FFB5E8006A7E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C7E22F-0B41-16D0-D5C0-0EBC96CB15F1}"/>
              </a:ext>
            </a:extLst>
          </p:cNvPr>
          <p:cNvSpPr txBox="1"/>
          <p:nvPr/>
        </p:nvSpPr>
        <p:spPr>
          <a:xfrm>
            <a:off x="977825" y="126209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請負のみ、リフォーム処理フロー（承認申請）</a:t>
            </a:r>
            <a:endParaRPr kumimoji="1" lang="en-US" altLang="ja-JP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736BDA91-0647-E7C0-2D9F-5A0E0099E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111656"/>
              </p:ext>
            </p:extLst>
          </p:nvPr>
        </p:nvGraphicFramePr>
        <p:xfrm>
          <a:off x="1330400" y="1631424"/>
          <a:ext cx="10252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635">
                  <a:extLst>
                    <a:ext uri="{9D8B030D-6E8A-4147-A177-3AD203B41FA5}">
                      <a16:colId xmlns:a16="http://schemas.microsoft.com/office/drawing/2014/main" val="1312035090"/>
                    </a:ext>
                  </a:extLst>
                </a:gridCol>
                <a:gridCol w="1553531">
                  <a:extLst>
                    <a:ext uri="{9D8B030D-6E8A-4147-A177-3AD203B41FA5}">
                      <a16:colId xmlns:a16="http://schemas.microsoft.com/office/drawing/2014/main" val="3438625167"/>
                    </a:ext>
                  </a:extLst>
                </a:gridCol>
                <a:gridCol w="6790834">
                  <a:extLst>
                    <a:ext uri="{9D8B030D-6E8A-4147-A177-3AD203B41FA5}">
                      <a16:colId xmlns:a16="http://schemas.microsoft.com/office/drawing/2014/main" val="1003700171"/>
                    </a:ext>
                  </a:extLst>
                </a:gridCol>
              </a:tblGrid>
              <a:tr h="13432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営業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ダイテック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93687"/>
                  </a:ext>
                </a:extLst>
              </a:tr>
              <a:tr h="13432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案件発生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商談台帳新規作成（任意）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新規顧客の場合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65254"/>
                  </a:ext>
                </a:extLst>
              </a:tr>
              <a:tr h="13432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お客様打合せ、見積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工務店へ見積依頼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商談台帳入力（任意）</a:t>
                      </a: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kumimoji="1" lang="ja-JP" altLang="en-US" sz="1200" dirty="0">
                          <a:solidFill>
                            <a:srgbClr val="FF0000"/>
                          </a:solidFill>
                        </a:rPr>
                        <a:t>新規顧客の場合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0973"/>
                  </a:ext>
                </a:extLst>
              </a:tr>
              <a:tr h="13432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お客様契約意思表示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/>
                        <a:t>新規タスク作成（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</a:rPr>
                        <a:t>ここから始めても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</a:rPr>
                        <a:t>OK</a:t>
                      </a:r>
                      <a:r>
                        <a:rPr kumimoji="1" lang="ja-JP" altLang="en-US" sz="1200" b="1" dirty="0"/>
                        <a:t>）</a:t>
                      </a:r>
                      <a:endParaRPr kumimoji="1" lang="en-US" altLang="ja-JP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54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お客様情報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/>
                      <a:r>
                        <a:rPr kumimoji="1" lang="ja-JP" altLang="en-US" sz="1200" dirty="0"/>
                        <a:t>①お客様情報</a:t>
                      </a:r>
                      <a:endParaRPr kumimoji="1"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7501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見積入力</a:t>
                      </a:r>
                    </a:p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②見積書➡画面右下</a:t>
                      </a:r>
                      <a:r>
                        <a:rPr kumimoji="1" lang="en-US" altLang="ja-JP" sz="1200" dirty="0"/>
                        <a:t>【</a:t>
                      </a:r>
                      <a:r>
                        <a:rPr kumimoji="1" lang="ja-JP" altLang="en-US" sz="1200" dirty="0"/>
                        <a:t>新規登録</a:t>
                      </a:r>
                      <a:r>
                        <a:rPr kumimoji="1" lang="en-US" altLang="ja-JP" sz="1200" dirty="0"/>
                        <a:t>】</a:t>
                      </a:r>
                    </a:p>
                    <a:p>
                      <a:r>
                        <a:rPr kumimoji="1" lang="ja-JP" altLang="en-US" sz="1200" dirty="0"/>
                        <a:t>見積明細　名称入力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お客様への見積金額入力（税抜）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工務店へ支払う見積原価入力（税抜）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151691"/>
                  </a:ext>
                </a:extLst>
              </a:tr>
              <a:tr h="67161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承認申請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申請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承認者：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店長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課長（吹田店技術部）、システム管理者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部長（執行役員または技術部部長）、システム管理者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取締役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　社長、システム管理者</a:t>
                      </a:r>
                      <a:endParaRPr kumimoji="1" lang="en-US" altLang="ja-JP" sz="1200" dirty="0"/>
                    </a:p>
                    <a:p>
                      <a:r>
                        <a:rPr kumimoji="1" lang="en-US" altLang="ja-JP" sz="1200" dirty="0"/>
                        <a:t>※</a:t>
                      </a:r>
                      <a:r>
                        <a:rPr kumimoji="1" lang="ja-JP" altLang="en-US" sz="1200" dirty="0"/>
                        <a:t>担当者が店長の場合、店長欄は使用しない（無効を選択）</a:t>
                      </a:r>
                      <a:endParaRPr kumimoji="1" lang="en-US" altLang="ja-JP" sz="1200" dirty="0"/>
                    </a:p>
                    <a:p>
                      <a:r>
                        <a:rPr kumimoji="1" lang="en-US" altLang="ja-JP" sz="1200" dirty="0"/>
                        <a:t>※</a:t>
                      </a:r>
                      <a:r>
                        <a:rPr kumimoji="1" lang="ja-JP" altLang="en-US" sz="1200" dirty="0"/>
                        <a:t>担当役員が月坂取締役の場合、部長欄は使用しない（無効を選択）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9111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C123B1-72D0-23BA-4083-8E7EC1FF8506}"/>
              </a:ext>
            </a:extLst>
          </p:cNvPr>
          <p:cNvSpPr txBox="1"/>
          <p:nvPr/>
        </p:nvSpPr>
        <p:spPr>
          <a:xfrm>
            <a:off x="1330400" y="5292596"/>
            <a:ext cx="10399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お客様との打合せの結果、契約の意思が確認できれば、新規タスク作成を行って下さい。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FF0000"/>
                </a:solidFill>
              </a:rPr>
              <a:t>商談台帳を作成する場合は、新規顧客（ダイテックに顧客登録されていない）の場合のみ</a:t>
            </a:r>
            <a:r>
              <a:rPr kumimoji="1" lang="ja-JP" altLang="en-US" dirty="0"/>
              <a:t>です。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4BA36A-AAE4-5774-1134-C18F0AA8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57AB-1971-4C41-883E-2E187818BCFA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8A3B5E-9CC6-A146-E942-EDBAFD7E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77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C01AB-00C5-AD5F-B859-2BF51A6F1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213ED5-52D9-3385-FBA8-29CFB17D5DF9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4CC22E-DF53-906B-BB3B-D2EAA56324F3}"/>
              </a:ext>
            </a:extLst>
          </p:cNvPr>
          <p:cNvSpPr txBox="1"/>
          <p:nvPr/>
        </p:nvSpPr>
        <p:spPr>
          <a:xfrm>
            <a:off x="977825" y="126209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請負のみ、リフォーム処理フロー</a:t>
            </a:r>
            <a:endParaRPr kumimoji="1" lang="en-US" altLang="ja-JP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3A288DE-3712-E1C2-256F-E897EB63A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07841"/>
              </p:ext>
            </p:extLst>
          </p:nvPr>
        </p:nvGraphicFramePr>
        <p:xfrm>
          <a:off x="1330400" y="1631425"/>
          <a:ext cx="10445964" cy="366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27">
                  <a:extLst>
                    <a:ext uri="{9D8B030D-6E8A-4147-A177-3AD203B41FA5}">
                      <a16:colId xmlns:a16="http://schemas.microsoft.com/office/drawing/2014/main" val="1312035090"/>
                    </a:ext>
                  </a:extLst>
                </a:gridCol>
                <a:gridCol w="1572857">
                  <a:extLst>
                    <a:ext uri="{9D8B030D-6E8A-4147-A177-3AD203B41FA5}">
                      <a16:colId xmlns:a16="http://schemas.microsoft.com/office/drawing/2014/main" val="3438625167"/>
                    </a:ext>
                  </a:extLst>
                </a:gridCol>
                <a:gridCol w="6929380">
                  <a:extLst>
                    <a:ext uri="{9D8B030D-6E8A-4147-A177-3AD203B41FA5}">
                      <a16:colId xmlns:a16="http://schemas.microsoft.com/office/drawing/2014/main" val="1003700171"/>
                    </a:ext>
                  </a:extLst>
                </a:gridCol>
              </a:tblGrid>
              <a:tr h="200699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営業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ダイテック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93687"/>
                  </a:ext>
                </a:extLst>
              </a:tr>
              <a:tr h="200699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見積書承認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承認済となっている事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65254"/>
                  </a:ext>
                </a:extLst>
              </a:tr>
              <a:tr h="1538693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契約までに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タスク呼び出し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リフォーム商談管理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marL="361950" indent="-180975">
                        <a:buFont typeface="+mj-ea"/>
                        <a:buAutoNum type="circleNumDbPlain"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お客様情報：契約日（予）、引渡日（予）、着工日（予）、竣工日（予）、工事種別：</a:t>
                      </a:r>
                      <a:b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　　　　　　請負のみ➡本体工事、</a:t>
                      </a:r>
                      <a:b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　　　　　　リフォーム➡リフォーム工事（新規顧客）またはリフォーム工事（既存顧客）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marL="361950" indent="-180975">
                        <a:buFont typeface="+mj-ea"/>
                        <a:buAutoNum type="circleNumDbPlain"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物件情報：受注種別：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戸建（建物のみ請負）または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リフォーム</a:t>
                      </a:r>
                      <a:b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</a:b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物件担当者：買担当店舗、担当者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ea"/>
                        <a:buNone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契約情報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  <a:p>
                      <a:pPr marL="361950" indent="-180975">
                        <a:buFont typeface="+mj-ea"/>
                        <a:buAutoNum type="circleNumDbPlain"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契約情報：物件情報：受注種別：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戸建（建物のみ請負）または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リフォーム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0973"/>
                  </a:ext>
                </a:extLst>
              </a:tr>
              <a:tr h="200699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契約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54449"/>
                  </a:ext>
                </a:extLst>
              </a:tr>
              <a:tr h="200699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契約後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お客様情報：契約日（実）、引渡日（予）、着工日（予）、竣工日（予）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750110"/>
                  </a:ext>
                </a:extLst>
              </a:tr>
              <a:tr h="275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業者発注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9111"/>
                  </a:ext>
                </a:extLst>
              </a:tr>
              <a:tr h="275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引渡前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引渡承認願、（リフォームも必要です）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942"/>
                  </a:ext>
                </a:extLst>
              </a:tr>
              <a:tr h="275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引渡後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受領書、リフォーム工事完了報告書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2393"/>
                  </a:ext>
                </a:extLst>
              </a:tr>
            </a:tbl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684F86-5974-CCE8-687A-06D8502B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A8D5-29EA-41FA-840D-6A17751BA771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B950BE-B3B5-A79D-DDB1-6E15DD25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22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B931D-C8F1-6FB4-039D-AE211E7A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4A2584-102C-0079-DF3B-6E76AB271E7D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FA5C7C-F8B8-4100-7949-7E21DC9C43BC}"/>
              </a:ext>
            </a:extLst>
          </p:cNvPr>
          <p:cNvSpPr txBox="1"/>
          <p:nvPr/>
        </p:nvSpPr>
        <p:spPr>
          <a:xfrm>
            <a:off x="977825" y="12620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タスク新規作成</a:t>
            </a:r>
            <a:endParaRPr kumimoji="1" lang="en-US" altLang="ja-JP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34ED6EC-0FA1-E923-D6CD-3382CC74D751}"/>
              </a:ext>
            </a:extLst>
          </p:cNvPr>
          <p:cNvGrpSpPr/>
          <p:nvPr/>
        </p:nvGrpSpPr>
        <p:grpSpPr>
          <a:xfrm>
            <a:off x="6777611" y="3620173"/>
            <a:ext cx="5023729" cy="2852740"/>
            <a:chOff x="6777611" y="3620173"/>
            <a:chExt cx="5023729" cy="285274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83E8B66-5C69-892C-299A-8733EE12C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0742" r="168" b="54377"/>
            <a:stretch>
              <a:fillRect/>
            </a:stretch>
          </p:blipFill>
          <p:spPr>
            <a:xfrm>
              <a:off x="9473861" y="3620173"/>
              <a:ext cx="2327479" cy="28527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4FF1B186-C276-2737-D7C3-1A556616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5" r="80575" b="54377"/>
            <a:stretch>
              <a:fillRect/>
            </a:stretch>
          </p:blipFill>
          <p:spPr>
            <a:xfrm>
              <a:off x="6777611" y="3620173"/>
              <a:ext cx="2327478" cy="28527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557D960-E782-5C94-05C3-F8C01014050D}"/>
              </a:ext>
            </a:extLst>
          </p:cNvPr>
          <p:cNvSpPr/>
          <p:nvPr/>
        </p:nvSpPr>
        <p:spPr>
          <a:xfrm>
            <a:off x="6728971" y="3550596"/>
            <a:ext cx="5109589" cy="301557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025C666-EFD1-1742-9E9E-1477DB4E31C2}"/>
              </a:ext>
            </a:extLst>
          </p:cNvPr>
          <p:cNvGrpSpPr/>
          <p:nvPr/>
        </p:nvGrpSpPr>
        <p:grpSpPr>
          <a:xfrm>
            <a:off x="1072270" y="2193803"/>
            <a:ext cx="5023730" cy="2852740"/>
            <a:chOff x="1072270" y="1817131"/>
            <a:chExt cx="5023730" cy="285274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6700592-3288-52C6-3408-77B4B6469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8795" b="54377"/>
            <a:stretch>
              <a:fillRect/>
            </a:stretch>
          </p:blipFill>
          <p:spPr>
            <a:xfrm>
              <a:off x="1072270" y="1817131"/>
              <a:ext cx="5023730" cy="285274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6ACB715-BD30-8018-0E02-07E9160361C0}"/>
                </a:ext>
              </a:extLst>
            </p:cNvPr>
            <p:cNvSpPr/>
            <p:nvPr/>
          </p:nvSpPr>
          <p:spPr>
            <a:xfrm>
              <a:off x="2344366" y="2363821"/>
              <a:ext cx="1507787" cy="26264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1F69C48-62FE-A34A-EFE1-19912B4FC163}"/>
              </a:ext>
            </a:extLst>
          </p:cNvPr>
          <p:cNvSpPr/>
          <p:nvPr/>
        </p:nvSpPr>
        <p:spPr>
          <a:xfrm>
            <a:off x="11254901" y="3771089"/>
            <a:ext cx="545593" cy="2626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09BBB-DC78-744D-5775-EA0539DF8E35}"/>
              </a:ext>
            </a:extLst>
          </p:cNvPr>
          <p:cNvSpPr txBox="1"/>
          <p:nvPr/>
        </p:nvSpPr>
        <p:spPr>
          <a:xfrm>
            <a:off x="1072270" y="1817131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注文住宅・リフォーム➡タスク管理をクリック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A69A0-867E-11C9-E702-2CFDC8CC79CE}"/>
              </a:ext>
            </a:extLst>
          </p:cNvPr>
          <p:cNvSpPr txBox="1"/>
          <p:nvPr/>
        </p:nvSpPr>
        <p:spPr>
          <a:xfrm>
            <a:off x="7575605" y="318126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画面右上の新規作成をクリック</a:t>
            </a:r>
            <a:endParaRPr kumimoji="1" lang="en-US" altLang="ja-JP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52D3958-9860-6364-1B50-CD9D4B67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1F-079A-493F-AF7F-D4BD13E8265A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8792965-FED2-06C5-2F38-038CF050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56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ADA41-CA3B-86D9-F9D2-08F738041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61318D-2732-0107-D231-323187A40F03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C0EF3B-F9A4-3B2A-FDDA-3C78033CADA6}"/>
              </a:ext>
            </a:extLst>
          </p:cNvPr>
          <p:cNvSpPr txBox="1"/>
          <p:nvPr/>
        </p:nvSpPr>
        <p:spPr>
          <a:xfrm>
            <a:off x="977825" y="12620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タスク新規作成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291F0E8-080F-D2F7-B376-E1935A93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531"/>
          <a:stretch>
            <a:fillRect/>
          </a:stretch>
        </p:blipFill>
        <p:spPr>
          <a:xfrm>
            <a:off x="1123950" y="1817131"/>
            <a:ext cx="10168890" cy="46918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C840AB-0AB0-8A44-4AF0-4E569C4A5888}"/>
              </a:ext>
            </a:extLst>
          </p:cNvPr>
          <p:cNvSpPr/>
          <p:nvPr/>
        </p:nvSpPr>
        <p:spPr>
          <a:xfrm>
            <a:off x="3957638" y="2924178"/>
            <a:ext cx="504825" cy="213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00C9AD5-BD22-0CA4-FF54-61914D752534}"/>
              </a:ext>
            </a:extLst>
          </p:cNvPr>
          <p:cNvSpPr txBox="1"/>
          <p:nvPr/>
        </p:nvSpPr>
        <p:spPr>
          <a:xfrm>
            <a:off x="5151120" y="2590800"/>
            <a:ext cx="53568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お客様名について</a:t>
            </a:r>
            <a:endParaRPr kumimoji="1" lang="en-US" altLang="ja-JP" sz="1100" b="1" dirty="0"/>
          </a:p>
          <a:p>
            <a:r>
              <a:rPr kumimoji="1" lang="ja-JP" altLang="en-US" sz="1100" dirty="0"/>
              <a:t>必ず、顧客をクリックし、既に登録がないか、ご確認下さい</a:t>
            </a:r>
            <a:endParaRPr kumimoji="1" lang="en-US" altLang="ja-JP" sz="1100" dirty="0"/>
          </a:p>
          <a:p>
            <a:r>
              <a:rPr kumimoji="1" lang="ja-JP" altLang="en-US" sz="1100" dirty="0"/>
              <a:t>顧客台帳と物件情報は連動しており、顧客情報として物件の紐付が可能です。</a:t>
            </a:r>
            <a:endParaRPr kumimoji="1" lang="en-US" altLang="ja-JP" sz="1100" dirty="0"/>
          </a:p>
          <a:p>
            <a:endParaRPr kumimoji="1" lang="en-US" altLang="ja-JP" sz="1100" dirty="0"/>
          </a:p>
          <a:p>
            <a:r>
              <a:rPr kumimoji="1" lang="ja-JP" altLang="en-US" sz="1100" dirty="0"/>
              <a:t>（例）</a:t>
            </a:r>
            <a:endParaRPr kumimoji="1" lang="en-US" altLang="ja-JP" sz="1100" dirty="0"/>
          </a:p>
          <a:p>
            <a:pPr marL="92075" lvl="1"/>
            <a:r>
              <a:rPr kumimoji="1" lang="en-US" altLang="ja-JP" sz="1100" dirty="0"/>
              <a:t>3</a:t>
            </a:r>
            <a:r>
              <a:rPr kumimoji="1" lang="ja-JP" altLang="en-US" sz="1100" dirty="0"/>
              <a:t>年前に売却した物件で、その物件のリフォームとして管理出来ます。</a:t>
            </a:r>
            <a:br>
              <a:rPr lang="en-US" altLang="ja-JP" sz="1100" dirty="0"/>
            </a:br>
            <a:r>
              <a:rPr kumimoji="1" lang="ja-JP" altLang="en-US" sz="1100" dirty="0"/>
              <a:t>新規顧客の場合は、お客様名（漢字）に氏名を入力し、自動採番に☑を付けます。</a:t>
            </a:r>
            <a:endParaRPr kumimoji="1" lang="en-US" altLang="ja-JP" sz="11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C09843C-8981-DDC7-8870-88709EC70347}"/>
              </a:ext>
            </a:extLst>
          </p:cNvPr>
          <p:cNvSpPr/>
          <p:nvPr/>
        </p:nvSpPr>
        <p:spPr>
          <a:xfrm>
            <a:off x="2172653" y="4002407"/>
            <a:ext cx="1714500" cy="213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43D05F-CE95-C52D-E056-32AED5DA1250}"/>
              </a:ext>
            </a:extLst>
          </p:cNvPr>
          <p:cNvSpPr txBox="1"/>
          <p:nvPr/>
        </p:nvSpPr>
        <p:spPr>
          <a:xfrm>
            <a:off x="5151120" y="3970182"/>
            <a:ext cx="53568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物件名について</a:t>
            </a:r>
            <a:endParaRPr kumimoji="1" lang="en-US" altLang="ja-JP" sz="1100" b="1" dirty="0"/>
          </a:p>
          <a:p>
            <a:r>
              <a:rPr kumimoji="1" lang="ja-JP" altLang="en-US" sz="1100" dirty="0">
                <a:solidFill>
                  <a:srgbClr val="FF0000"/>
                </a:solidFill>
              </a:rPr>
              <a:t>住所</a:t>
            </a:r>
            <a:r>
              <a:rPr kumimoji="1" lang="en-US" altLang="ja-JP" sz="1100" dirty="0">
                <a:solidFill>
                  <a:srgbClr val="FF0000"/>
                </a:solidFill>
              </a:rPr>
              <a:t>+</a:t>
            </a:r>
            <a:r>
              <a:rPr kumimoji="1" lang="ja-JP" altLang="en-US" sz="1100" dirty="0">
                <a:solidFill>
                  <a:srgbClr val="FF0000"/>
                </a:solidFill>
              </a:rPr>
              <a:t>工事名で入力してください。</a:t>
            </a:r>
            <a:endParaRPr kumimoji="1" lang="en-US" altLang="ja-JP" sz="1100" dirty="0">
              <a:solidFill>
                <a:srgbClr val="FF0000"/>
              </a:solidFill>
            </a:endParaRPr>
          </a:p>
          <a:p>
            <a:r>
              <a:rPr lang="ja-JP" altLang="en-US" sz="1100" dirty="0"/>
              <a:t>（例）</a:t>
            </a:r>
            <a:endParaRPr lang="en-US" altLang="ja-JP" sz="1100" dirty="0"/>
          </a:p>
          <a:p>
            <a:pPr marL="92075" lvl="1"/>
            <a:r>
              <a:rPr lang="ja-JP" altLang="en-US" sz="1100" dirty="0"/>
              <a:t>請負のみ</a:t>
            </a:r>
            <a:endParaRPr lang="en-US" altLang="ja-JP" sz="1100" dirty="0"/>
          </a:p>
          <a:p>
            <a:pPr marL="92075" lvl="1"/>
            <a:r>
              <a:rPr lang="ja-JP" altLang="en-US" sz="1100" dirty="0"/>
              <a:t>　物集女町燈篭前</a:t>
            </a:r>
            <a:r>
              <a:rPr lang="en-US" altLang="ja-JP" sz="1100" dirty="0"/>
              <a:t>2-16</a:t>
            </a:r>
            <a:r>
              <a:rPr lang="ja-JP" altLang="en-US" sz="1100" dirty="0"/>
              <a:t>　新築工事</a:t>
            </a:r>
            <a:endParaRPr lang="en-US" altLang="ja-JP" sz="1100" dirty="0"/>
          </a:p>
          <a:p>
            <a:pPr marL="92075" lvl="1"/>
            <a:r>
              <a:rPr lang="ja-JP" altLang="en-US" sz="1100" dirty="0"/>
              <a:t>リフォーム</a:t>
            </a:r>
            <a:endParaRPr lang="en-US" altLang="ja-JP" sz="1100" dirty="0"/>
          </a:p>
          <a:p>
            <a:pPr marL="92075" lvl="1"/>
            <a:r>
              <a:rPr lang="ja-JP" altLang="en-US" sz="1100" dirty="0"/>
              <a:t>　向島中島町</a:t>
            </a:r>
            <a:r>
              <a:rPr lang="en-US" altLang="ja-JP" sz="1100" dirty="0"/>
              <a:t>99-5</a:t>
            </a:r>
            <a:r>
              <a:rPr lang="ja-JP" altLang="en-US" sz="1100" dirty="0"/>
              <a:t>　リフォーム工事</a:t>
            </a:r>
            <a:endParaRPr kumimoji="1" lang="en-US" altLang="ja-JP" sz="11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EBEA2EE-1C89-7DCF-3AFF-49B14EE9B3A3}"/>
              </a:ext>
            </a:extLst>
          </p:cNvPr>
          <p:cNvSpPr/>
          <p:nvPr/>
        </p:nvSpPr>
        <p:spPr>
          <a:xfrm>
            <a:off x="4745553" y="5713542"/>
            <a:ext cx="724178" cy="2800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A91BBB1-AC92-9CF4-5D26-C734F3888BA9}"/>
              </a:ext>
            </a:extLst>
          </p:cNvPr>
          <p:cNvSpPr txBox="1"/>
          <p:nvPr/>
        </p:nvSpPr>
        <p:spPr>
          <a:xfrm>
            <a:off x="6161986" y="5591963"/>
            <a:ext cx="4397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お客様名（漢字）、物件名（漢字）、管理部門が入力出来れば、新規作成をクリック</a:t>
            </a:r>
            <a:endParaRPr kumimoji="1" lang="en-US" altLang="ja-JP" sz="11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99F9333-8361-61CC-A4D6-E9F297FFED80}"/>
              </a:ext>
            </a:extLst>
          </p:cNvPr>
          <p:cNvSpPr/>
          <p:nvPr/>
        </p:nvSpPr>
        <p:spPr>
          <a:xfrm>
            <a:off x="2172653" y="4381169"/>
            <a:ext cx="1714500" cy="2133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日付プレースホルダー 20">
            <a:extLst>
              <a:ext uri="{FF2B5EF4-FFF2-40B4-BE49-F238E27FC236}">
                <a16:creationId xmlns:a16="http://schemas.microsoft.com/office/drawing/2014/main" id="{DD71171C-C453-76DC-AFBC-18BA81A3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44AA-8BBC-4885-BB4C-B4C7494AE096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442D273C-6064-2CAB-1C91-6A3C1D98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938E1CF-E607-31A4-86BA-2C31EF9BDD1A}"/>
              </a:ext>
            </a:extLst>
          </p:cNvPr>
          <p:cNvSpPr/>
          <p:nvPr/>
        </p:nvSpPr>
        <p:spPr>
          <a:xfrm>
            <a:off x="1788319" y="5212504"/>
            <a:ext cx="207169" cy="2023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C91524-C075-F395-B41D-CB26CD136403}"/>
              </a:ext>
            </a:extLst>
          </p:cNvPr>
          <p:cNvSpPr txBox="1"/>
          <p:nvPr/>
        </p:nvSpPr>
        <p:spPr>
          <a:xfrm>
            <a:off x="1776414" y="5212504"/>
            <a:ext cx="1714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78847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5A9C6-6126-66D3-D281-C74170949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5D20D4F3-2A5B-2AA1-3276-4126C618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631424"/>
            <a:ext cx="10455439" cy="509322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6974D7-2B42-3B5B-EDB3-FC988B0F68D2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6E69F3-4B93-72BD-E2D9-824768AF175E}"/>
              </a:ext>
            </a:extLst>
          </p:cNvPr>
          <p:cNvSpPr txBox="1"/>
          <p:nvPr/>
        </p:nvSpPr>
        <p:spPr>
          <a:xfrm>
            <a:off x="977825" y="1262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見積書作成</a:t>
            </a:r>
            <a:endParaRPr kumimoji="1" lang="en-US" altLang="ja-JP" dirty="0"/>
          </a:p>
        </p:txBody>
      </p:sp>
      <p:sp>
        <p:nvSpPr>
          <p:cNvPr id="28" name="日付プレースホルダー 27">
            <a:extLst>
              <a:ext uri="{FF2B5EF4-FFF2-40B4-BE49-F238E27FC236}">
                <a16:creationId xmlns:a16="http://schemas.microsoft.com/office/drawing/2014/main" id="{0B92CBFB-B2B2-58AE-2791-AEAA1CA45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061F-90C6-42E2-B1A2-F1F605BB7B0B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3E02D47A-7D0A-647C-E42C-0D53E0C8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4B6134-95AF-A25E-121B-4D941E496AAE}"/>
              </a:ext>
            </a:extLst>
          </p:cNvPr>
          <p:cNvSpPr/>
          <p:nvPr/>
        </p:nvSpPr>
        <p:spPr>
          <a:xfrm>
            <a:off x="3818370" y="3341067"/>
            <a:ext cx="5338330" cy="3355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297487-07C3-8782-1EF7-B4890D00A01D}"/>
              </a:ext>
            </a:extLst>
          </p:cNvPr>
          <p:cNvSpPr/>
          <p:nvPr/>
        </p:nvSpPr>
        <p:spPr>
          <a:xfrm>
            <a:off x="3818369" y="3691202"/>
            <a:ext cx="3176155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C6EDC9-C97F-0904-7320-29E3353297E0}"/>
              </a:ext>
            </a:extLst>
          </p:cNvPr>
          <p:cNvSpPr/>
          <p:nvPr/>
        </p:nvSpPr>
        <p:spPr>
          <a:xfrm>
            <a:off x="3796145" y="5316443"/>
            <a:ext cx="693306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34EAB8-7E91-C21B-7166-8B01E1623907}"/>
              </a:ext>
            </a:extLst>
          </p:cNvPr>
          <p:cNvSpPr/>
          <p:nvPr/>
        </p:nvSpPr>
        <p:spPr>
          <a:xfrm>
            <a:off x="3796144" y="4989612"/>
            <a:ext cx="693306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AE2FC1-7CC0-04E1-4644-86BCAA94E84B}"/>
              </a:ext>
            </a:extLst>
          </p:cNvPr>
          <p:cNvSpPr/>
          <p:nvPr/>
        </p:nvSpPr>
        <p:spPr>
          <a:xfrm>
            <a:off x="3796143" y="6130765"/>
            <a:ext cx="6833757" cy="152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74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531E1-093D-B5D2-32D8-907BFD0C1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348D16-DBD2-7E1E-0577-FF1D227E8639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147E41-EDBE-7CCF-5DEC-F9B62A9B7BCF}"/>
              </a:ext>
            </a:extLst>
          </p:cNvPr>
          <p:cNvSpPr txBox="1"/>
          <p:nvPr/>
        </p:nvSpPr>
        <p:spPr>
          <a:xfrm>
            <a:off x="977825" y="1262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見積書作成</a:t>
            </a:r>
            <a:endParaRPr kumimoji="1" lang="en-US" altLang="ja-JP" dirty="0"/>
          </a:p>
        </p:txBody>
      </p:sp>
      <p:sp>
        <p:nvSpPr>
          <p:cNvPr id="28" name="日付プレースホルダー 27">
            <a:extLst>
              <a:ext uri="{FF2B5EF4-FFF2-40B4-BE49-F238E27FC236}">
                <a16:creationId xmlns:a16="http://schemas.microsoft.com/office/drawing/2014/main" id="{6EB816D3-BCC5-3762-4DB4-00D245FD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061F-90C6-42E2-B1A2-F1F605BB7B0B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DBE1963C-ABEE-5DAF-DC9F-8244EA74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6D0B46-9C51-739C-DC73-A864E20D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7" y="1631424"/>
            <a:ext cx="8596145" cy="508426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5D49E17-39A9-B1D7-E1C4-84CDD94696DB}"/>
              </a:ext>
            </a:extLst>
          </p:cNvPr>
          <p:cNvSpPr/>
          <p:nvPr/>
        </p:nvSpPr>
        <p:spPr>
          <a:xfrm>
            <a:off x="9086711" y="6298406"/>
            <a:ext cx="512108" cy="22145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6AA3B9-8310-CA69-3712-DF0702DC3099}"/>
              </a:ext>
            </a:extLst>
          </p:cNvPr>
          <p:cNvSpPr txBox="1"/>
          <p:nvPr/>
        </p:nvSpPr>
        <p:spPr>
          <a:xfrm>
            <a:off x="9960908" y="6115528"/>
            <a:ext cx="14212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新規作成をクリックして、見積書を作成します。</a:t>
            </a:r>
            <a:endParaRPr kumimoji="1" lang="en-US" altLang="ja-JP" sz="1100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BC8D0B71-8D65-4F2C-0A3B-5C644D8FEC87}"/>
              </a:ext>
            </a:extLst>
          </p:cNvPr>
          <p:cNvSpPr/>
          <p:nvPr/>
        </p:nvSpPr>
        <p:spPr>
          <a:xfrm rot="1914202">
            <a:off x="3207455" y="4369324"/>
            <a:ext cx="6347751" cy="508212"/>
          </a:xfrm>
          <a:prstGeom prst="rightArrow">
            <a:avLst>
              <a:gd name="adj1" fmla="val 50000"/>
              <a:gd name="adj2" fmla="val 10829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6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14CC1-6A7F-40EA-19A5-6B5ADFC1A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8BA79D-D642-52F3-6AAD-4133AF0F4344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192691-4A06-57BA-4D34-B7AC2059DBEE}"/>
              </a:ext>
            </a:extLst>
          </p:cNvPr>
          <p:cNvSpPr txBox="1"/>
          <p:nvPr/>
        </p:nvSpPr>
        <p:spPr>
          <a:xfrm>
            <a:off x="977825" y="1262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見積書作成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99E2D3-0614-F4C1-4ED9-3A14C6D5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318"/>
          <a:stretch>
            <a:fillRect/>
          </a:stretch>
        </p:blipFill>
        <p:spPr>
          <a:xfrm>
            <a:off x="1162050" y="1817131"/>
            <a:ext cx="9495474" cy="280249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BB8AC0-CBDA-3EC7-217D-E6E155C018C4}"/>
              </a:ext>
            </a:extLst>
          </p:cNvPr>
          <p:cNvSpPr txBox="1"/>
          <p:nvPr/>
        </p:nvSpPr>
        <p:spPr>
          <a:xfrm>
            <a:off x="1162050" y="4805332"/>
            <a:ext cx="9495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空の標準見積書または、標準見積書（注文住宅）を選択します。</a:t>
            </a:r>
            <a:endParaRPr lang="en-US" altLang="ja-JP" sz="1400" dirty="0"/>
          </a:p>
          <a:p>
            <a:r>
              <a:rPr lang="ja-JP" altLang="en-US" sz="1400" dirty="0"/>
              <a:t>見積書では、お客様に提案する見積書と工事業者への発注書の作成をイメージしてください。</a:t>
            </a:r>
            <a:endParaRPr lang="en-US" altLang="ja-JP" sz="1400" dirty="0"/>
          </a:p>
          <a:p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新築注文住宅請負契約は、「標準見積書（注文住宅）」</a:t>
            </a:r>
            <a:endParaRPr lang="en-US" altLang="ja-JP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/>
              <a:t>リフォーム工事請負契約は、「空の標準見積書」</a:t>
            </a:r>
            <a:endParaRPr lang="en-US" altLang="ja-JP" sz="1400" dirty="0"/>
          </a:p>
          <a:p>
            <a:r>
              <a:rPr lang="ja-JP" altLang="en-US" sz="1400" dirty="0"/>
              <a:t>ですが、空の標準見積書で「標準見積書（注文住宅）」を手入力することも可能です。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ここでは、リフォーム工事請負に関して例示します。</a:t>
            </a:r>
            <a:endParaRPr lang="en-US" altLang="ja-JP" sz="1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7143E53-28E5-A4DC-285A-996A9A2D25FD}"/>
              </a:ext>
            </a:extLst>
          </p:cNvPr>
          <p:cNvSpPr/>
          <p:nvPr/>
        </p:nvSpPr>
        <p:spPr>
          <a:xfrm>
            <a:off x="1343835" y="3161258"/>
            <a:ext cx="1694062" cy="439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0E0FF3A-BF48-476A-FF54-C175244FA863}"/>
              </a:ext>
            </a:extLst>
          </p:cNvPr>
          <p:cNvSpPr/>
          <p:nvPr/>
        </p:nvSpPr>
        <p:spPr>
          <a:xfrm>
            <a:off x="4268588" y="3161258"/>
            <a:ext cx="1694062" cy="439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日付プレースホルダー 14">
            <a:extLst>
              <a:ext uri="{FF2B5EF4-FFF2-40B4-BE49-F238E27FC236}">
                <a16:creationId xmlns:a16="http://schemas.microsoft.com/office/drawing/2014/main" id="{30A5EDED-A83F-17A2-8FE4-6B8F3B34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576A-7283-4BA9-97B6-A6C05B8505CC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B54120F4-E50F-2257-BD82-400154A7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12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2CBD0-A8ED-CF2A-EB81-5F3C22FF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970D21-B36D-3F2A-1852-4057FEFF7BA6}"/>
              </a:ext>
            </a:extLst>
          </p:cNvPr>
          <p:cNvSpPr txBox="1"/>
          <p:nvPr/>
        </p:nvSpPr>
        <p:spPr>
          <a:xfrm>
            <a:off x="657225" y="676275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請負のみ・リフォーム事業計画作成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A7B648-5056-1C1B-5BCB-0975E3229F64}"/>
              </a:ext>
            </a:extLst>
          </p:cNvPr>
          <p:cNvSpPr txBox="1"/>
          <p:nvPr/>
        </p:nvSpPr>
        <p:spPr>
          <a:xfrm>
            <a:off x="977825" y="12620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見積書作成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AFAF2FF-E546-06D8-BBE7-78F6086F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806"/>
          <a:stretch>
            <a:fillRect/>
          </a:stretch>
        </p:blipFill>
        <p:spPr>
          <a:xfrm>
            <a:off x="1087989" y="1817131"/>
            <a:ext cx="8017912" cy="447987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B43760-4554-9EB6-5345-D41243B36A70}"/>
              </a:ext>
            </a:extLst>
          </p:cNvPr>
          <p:cNvSpPr/>
          <p:nvPr/>
        </p:nvSpPr>
        <p:spPr>
          <a:xfrm>
            <a:off x="2862263" y="3571875"/>
            <a:ext cx="3052762" cy="2471738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5984591-A13D-02E8-7F5A-C80C4BA3EBBD}"/>
              </a:ext>
            </a:extLst>
          </p:cNvPr>
          <p:cNvSpPr/>
          <p:nvPr/>
        </p:nvSpPr>
        <p:spPr>
          <a:xfrm>
            <a:off x="5920303" y="3571875"/>
            <a:ext cx="3052762" cy="24717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A53FD35-B216-C6F7-A1AA-3728BA113A1B}"/>
              </a:ext>
            </a:extLst>
          </p:cNvPr>
          <p:cNvSpPr txBox="1"/>
          <p:nvPr/>
        </p:nvSpPr>
        <p:spPr>
          <a:xfrm>
            <a:off x="3026732" y="6072188"/>
            <a:ext cx="2723823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お客様に提案する見積書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50B7AF-7B4B-485D-4629-56CBE5246FB4}"/>
              </a:ext>
            </a:extLst>
          </p:cNvPr>
          <p:cNvSpPr txBox="1"/>
          <p:nvPr/>
        </p:nvSpPr>
        <p:spPr>
          <a:xfrm>
            <a:off x="6200189" y="6072188"/>
            <a:ext cx="249299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工務店からの見積内容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83EBEFE-6E98-1B6F-1C36-569871C1A4F3}"/>
              </a:ext>
            </a:extLst>
          </p:cNvPr>
          <p:cNvSpPr/>
          <p:nvPr/>
        </p:nvSpPr>
        <p:spPr>
          <a:xfrm>
            <a:off x="1087988" y="3000375"/>
            <a:ext cx="4252361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430D479-1273-15D3-CC6B-A3D687EC2ED8}"/>
              </a:ext>
            </a:extLst>
          </p:cNvPr>
          <p:cNvGrpSpPr/>
          <p:nvPr/>
        </p:nvGrpSpPr>
        <p:grpSpPr>
          <a:xfrm>
            <a:off x="9329737" y="2378869"/>
            <a:ext cx="2501900" cy="3693319"/>
            <a:chOff x="9276397" y="1817131"/>
            <a:chExt cx="2501900" cy="369331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77F8D96-2663-347F-7DA5-31F9FEA1AACD}"/>
                </a:ext>
              </a:extLst>
            </p:cNvPr>
            <p:cNvSpPr txBox="1"/>
            <p:nvPr/>
          </p:nvSpPr>
          <p:spPr>
            <a:xfrm>
              <a:off x="9276397" y="1817131"/>
              <a:ext cx="250190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見積を作成します。</a:t>
              </a:r>
              <a:endParaRPr kumimoji="1" lang="en-US" altLang="ja-JP" dirty="0"/>
            </a:p>
            <a:p>
              <a:r>
                <a:rPr kumimoji="1" lang="ja-JP" altLang="en-US" dirty="0"/>
                <a:t>ここで入力した内容で、お客様への見積書や工務店への発注書の作成が行われます。</a:t>
              </a:r>
              <a:endParaRPr kumimoji="1" lang="en-US" altLang="ja-JP" dirty="0"/>
            </a:p>
            <a:p>
              <a:r>
                <a:rPr kumimoji="1" lang="ja-JP" altLang="en-US" dirty="0"/>
                <a:t>入力は、</a:t>
              </a:r>
              <a:r>
                <a:rPr kumimoji="1" lang="ja-JP" altLang="en-US" dirty="0">
                  <a:solidFill>
                    <a:srgbClr val="FF0000"/>
                  </a:solidFill>
                </a:rPr>
                <a:t>税抜</a:t>
              </a:r>
              <a:r>
                <a:rPr kumimoji="1" lang="ja-JP" altLang="en-US" dirty="0"/>
                <a:t>で行って下さい。</a:t>
              </a:r>
              <a:endParaRPr kumimoji="1" lang="en-US" altLang="ja-JP" dirty="0"/>
            </a:p>
            <a:p>
              <a:r>
                <a:rPr kumimoji="1" lang="ja-JP" altLang="en-US" dirty="0"/>
                <a:t>目標金額、全体金額を見て、利益が確保出来ていることを確認して下さい。</a:t>
              </a:r>
            </a:p>
            <a:p>
              <a:r>
                <a:rPr kumimoji="1" lang="ja-JP" altLang="en-US" dirty="0"/>
                <a:t>作成出来れば、</a:t>
              </a:r>
              <a:endParaRPr kumimoji="1" lang="en-US" altLang="ja-JP" dirty="0"/>
            </a:p>
            <a:p>
              <a:r>
                <a:rPr kumimoji="1" lang="ja-JP" altLang="en-US" dirty="0"/>
                <a:t>　　　をクリック</a:t>
              </a: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204A1D7-A845-9D58-D689-1D354EFEB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841" y="5123475"/>
              <a:ext cx="657317" cy="314369"/>
            </a:xfrm>
            <a:prstGeom prst="rect">
              <a:avLst/>
            </a:prstGeom>
          </p:spPr>
        </p:pic>
      </p:grp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53BAB346-3DA4-3505-82FB-9976377C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848B-6325-421C-BB5D-A1E72E4C1E1F}" type="datetime1">
              <a:rPr lang="ja-JP" altLang="en-US" smtClean="0"/>
              <a:t>2025/10/16</a:t>
            </a:fld>
            <a:endParaRPr lang="ja-JP" altLang="en-US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75DE9D34-BBA8-EFF8-5829-554132EC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DDA5-20C8-4034-A7B4-F5C585992B7B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295C48C1-9F49-D1F6-E0DE-5E2DF09BBEE6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7706043" y="2350294"/>
            <a:ext cx="1734139" cy="3492104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4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1048</Words>
  <Application>Microsoft Office PowerPoint</Application>
  <PresentationFormat>ワイド画面</PresentationFormat>
  <Paragraphs>160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8</cp:revision>
  <dcterms:created xsi:type="dcterms:W3CDTF">2025-10-14T00:51:54Z</dcterms:created>
  <dcterms:modified xsi:type="dcterms:W3CDTF">2025-10-16T06:31:44Z</dcterms:modified>
</cp:coreProperties>
</file>