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0" r:id="rId2"/>
  </p:sldMasterIdLst>
  <p:notesMasterIdLst>
    <p:notesMasterId r:id="rId9"/>
  </p:notesMasterIdLst>
  <p:sldIdLst>
    <p:sldId id="256" r:id="rId3"/>
    <p:sldId id="257" r:id="rId4"/>
    <p:sldId id="258" r:id="rId5"/>
    <p:sldId id="261" r:id="rId6"/>
    <p:sldId id="259" r:id="rId7"/>
    <p:sldId id="260" r:id="rId8"/>
  </p:sldIdLst>
  <p:sldSz cx="12192000" cy="6858000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固定資産評価額</a:t>
            </a:r>
            <a:endParaRPr lang="en-US" altLang="zh-TW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7,916,976 (100%)</a:t>
            </a:r>
            <a:endParaRPr lang="zh-TW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 altLang="zh-TW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固定資産評価額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FC-46C7-BA6A-130B1A63D2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FC-46C7-BA6A-130B1A63D2DA}"/>
              </c:ext>
            </c:extLst>
          </c:dPt>
          <c:dLbls>
            <c:dLbl>
              <c:idx val="0"/>
              <c:layout>
                <c:manualLayout>
                  <c:x val="2.6578080042399362E-2"/>
                  <c:y val="2.05098547702007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903662046109307"/>
                      <c:h val="0.2991038659763464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4FC-46C7-BA6A-130B1A63D2DA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262466911467524"/>
                      <c:h val="0.371415213125678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4FC-46C7-BA6A-130B1A63D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土地</c:v>
                </c:pt>
                <c:pt idx="1">
                  <c:v>建物</c:v>
                </c:pt>
              </c:strCache>
            </c:strRef>
          </c:cat>
          <c:val>
            <c:numRef>
              <c:f>Sheet1!$B$2:$B$3</c:f>
              <c:numCache>
                <c:formatCode>#,##0_ </c:formatCode>
                <c:ptCount val="2"/>
                <c:pt idx="0">
                  <c:v>4681562</c:v>
                </c:pt>
                <c:pt idx="1">
                  <c:v>3235414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FC-46C7-BA6A-130B1A63D2D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5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860" dirty="0">
                <a:latin typeface="+mn-ea"/>
                <a:ea typeface="+mn-ea"/>
              </a:rPr>
              <a:t>仕入契約額</a:t>
            </a:r>
            <a:endParaRPr lang="en-US" altLang="ja-JP" sz="1860" dirty="0"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1860" dirty="0">
                <a:latin typeface="+mn-ea"/>
                <a:ea typeface="+mn-ea"/>
              </a:rPr>
              <a:t>12,000,000</a:t>
            </a:r>
            <a:r>
              <a:rPr lang="en-US" altLang="ja-JP" sz="186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ea"/>
                <a:ea typeface="+mn-ea"/>
              </a:rPr>
              <a:t> (100%)</a:t>
            </a:r>
            <a:endParaRPr lang="ja-JP" altLang="en-US" sz="1860" dirty="0">
              <a:latin typeface="+mn-ea"/>
              <a:ea typeface="+mn-ea"/>
            </a:endParaRPr>
          </a:p>
        </c:rich>
      </c:tx>
      <c:layout>
        <c:manualLayout>
          <c:xMode val="edge"/>
          <c:yMode val="edge"/>
          <c:x val="0.2289196008650313"/>
          <c:y val="1.83324990743822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 alt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仕入契約額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3C9-416E-884A-CA362F6FFA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C9-416E-884A-CA362F6FFACE}"/>
              </c:ext>
            </c:extLst>
          </c:dPt>
          <c:dLbls>
            <c:dLbl>
              <c:idx val="0"/>
              <c:layout>
                <c:manualLayout>
                  <c:x val="5.3379042986877741E-2"/>
                  <c:y val="2.241731180308003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C9-416E-884A-CA362F6FFACE}"/>
                </c:ext>
              </c:extLst>
            </c:dLbl>
            <c:dLbl>
              <c:idx val="1"/>
              <c:layout>
                <c:manualLayout>
                  <c:x val="-5.0671601336614379E-2"/>
                  <c:y val="4.4604438361658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49126357679581"/>
                      <c:h val="0.265776565035329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3C9-416E-884A-CA362F6FFA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土地</c:v>
                </c:pt>
                <c:pt idx="1">
                  <c:v>建物</c:v>
                </c:pt>
              </c:strCache>
            </c:strRef>
          </c:cat>
          <c:val>
            <c:numRef>
              <c:f>Sheet1!$B$2:$B$3</c:f>
              <c:numCache>
                <c:formatCode>#,##0_ </c:formatCode>
                <c:ptCount val="2"/>
                <c:pt idx="0">
                  <c:v>7095985</c:v>
                </c:pt>
                <c:pt idx="1">
                  <c:v>4904015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9-416E-884A-CA362F6FFA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6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572F73BF-600C-4EBD-AC26-89CB06CFB372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249D7A44-F6B0-41A4-8138-6844AE610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201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D7A44-F6B0-41A4-8138-6844AE61076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34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4409-A043-440A-B516-C7BA0D79F4E6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433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E579-28DB-4213-8201-7A63B6BA52F3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343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9F24-5BE5-44FA-8108-C5AB786F84DE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307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0B20073-5468-4BD5-B297-608CCDD784A9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74740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BB5F-2EBC-4B31-827C-5DDEBD7BB877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899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3798BE-00D0-498F-9D5F-E253FFBDF5F9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945126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FB69-59AA-4C4F-B868-13C089DFBCA9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614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61FA-52DE-4125-B74E-67E50A261DC5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540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7A2F-FAC2-4824-8DE3-62022D277BC6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8434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87428" y="-1202"/>
            <a:ext cx="1204572" cy="404614"/>
          </a:xfrm>
        </p:spPr>
        <p:txBody>
          <a:bodyPr/>
          <a:lstStyle/>
          <a:p>
            <a:fld id="{1C776489-E27F-457A-8ED7-AC5F08050AC5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r>
              <a:rPr kumimoji="1" lang="en-US" altLang="ja-JP" dirty="0"/>
              <a:t>-</a:t>
            </a:r>
            <a:fld id="{B27ACDB3-2DDA-432B-9070-5AD60DABB7A7}" type="slidenum">
              <a:rPr kumimoji="1" lang="ja-JP" altLang="en-US" smtClean="0"/>
              <a:t>‹#›</a:t>
            </a:fld>
            <a:r>
              <a:rPr kumimoji="1" lang="en-US" altLang="ja-JP" dirty="0"/>
              <a:t>-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1468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C0479C-64D1-44E5-AF37-DA1D350E56A2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318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C9CF-ABA4-4FAF-BC83-2899831896DC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8293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683E3E-78D4-4FE2-9424-D1F09845D5F1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78831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BA17-EF30-4797-B392-4DC4A0069339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891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1A97-8358-44C6-B3FA-21B52AC9F145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75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2043-40E5-4B1C-9E54-5DDD8F26A82E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87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7C88-E047-4692-AC5B-22BE83025026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36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3D509-B65B-46E7-83D4-3034E9BDFD13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43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6799-1C7C-451A-BEB1-FBCD4DCA0AF3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9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56A8-5856-4F7F-8933-04AEB5E34987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66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A5DA-D903-4CCF-9A0D-F1AF909AF7AC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59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A2EB-59D9-412F-8FF4-A8F114936E06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44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3D7810-323E-4B91-9F05-46DD52EAC1A3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1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357B52F-470C-4C0A-841B-0DCFC5059791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27ACDB3-2DDA-432B-9070-5AD60DABB7A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546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kumimoji="1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kumimoji="1"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infolib.mlit.go.jp/" TargetMode="Externa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E0FBE26-F5B7-BAEA-2A6B-1E1995A97969}"/>
              </a:ext>
            </a:extLst>
          </p:cNvPr>
          <p:cNvSpPr txBox="1"/>
          <p:nvPr/>
        </p:nvSpPr>
        <p:spPr>
          <a:xfrm>
            <a:off x="1239381" y="811390"/>
            <a:ext cx="63401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中古物件の販売価格の算定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8CB7592-6817-3323-A028-D4848A1C94D4}"/>
              </a:ext>
            </a:extLst>
          </p:cNvPr>
          <p:cNvSpPr txBox="1"/>
          <p:nvPr/>
        </p:nvSpPr>
        <p:spPr>
          <a:xfrm>
            <a:off x="3249708" y="2102605"/>
            <a:ext cx="523091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kumimoji="1" lang="ja-JP" altLang="en-US" sz="4000" dirty="0"/>
              <a:t>イントロダクション</a:t>
            </a:r>
            <a:br>
              <a:rPr kumimoji="1" lang="en-US" altLang="ja-JP" sz="4000" dirty="0"/>
            </a:br>
            <a:endParaRPr kumimoji="1" lang="en-US" altLang="ja-JP" sz="40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4000" dirty="0"/>
              <a:t>原価の算定方法</a:t>
            </a:r>
            <a:br>
              <a:rPr kumimoji="1" lang="en-US" altLang="ja-JP" sz="4000" dirty="0"/>
            </a:br>
            <a:endParaRPr kumimoji="1" lang="en-US" altLang="ja-JP" sz="40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4000" dirty="0"/>
              <a:t>販売価格の算定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35D69A-427F-1ACC-7564-EFE0FF660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1ED-F1A5-4360-AC92-B4208DD8FEF1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36BD42-41FE-340B-2224-5F956A488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001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D773B-973E-8292-19BC-C327780F5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ADABDF-5351-3D2B-D210-67934F6DD0E3}"/>
              </a:ext>
            </a:extLst>
          </p:cNvPr>
          <p:cNvSpPr txBox="1"/>
          <p:nvPr/>
        </p:nvSpPr>
        <p:spPr>
          <a:xfrm>
            <a:off x="1239381" y="811390"/>
            <a:ext cx="52998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</a:t>
            </a:r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イントロダクション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5C8192-630C-1092-9091-DD54508BBC1F}"/>
              </a:ext>
            </a:extLst>
          </p:cNvPr>
          <p:cNvSpPr txBox="1"/>
          <p:nvPr/>
        </p:nvSpPr>
        <p:spPr>
          <a:xfrm>
            <a:off x="1352550" y="1522295"/>
            <a:ext cx="984885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顧客との信頼関係構築、価格交渉の成功、企業価値向上に原価知識が不可欠です</a:t>
            </a:r>
            <a:endParaRPr kumimoji="1" lang="en-US" altLang="ja-JP" sz="2400" dirty="0"/>
          </a:p>
          <a:p>
            <a:pPr marL="180975" indent="-180975">
              <a:buFont typeface="Arial" panose="020B0604020202020204" pitchFamily="34" charset="0"/>
              <a:buChar char="•"/>
            </a:pPr>
            <a:endParaRPr kumimoji="1" lang="en-US" altLang="ja-JP" sz="2400" dirty="0"/>
          </a:p>
          <a:p>
            <a:pPr marL="638175" lvl="1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原価を理解することのメリット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顧客に透明性のある価格を提示できる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価格交渉の際に、より強固な根拠を示すことができる。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顧客の予算と合致したプランを提供できる。</a:t>
            </a:r>
            <a:endParaRPr kumimoji="1" lang="en-US" altLang="ja-JP" sz="2000" dirty="0"/>
          </a:p>
          <a:p>
            <a:pPr marL="638175" lvl="1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中古物件の市場特性と、新築物件との原価の違い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現状渡しやリフォーム（どれだけ手を入れるか）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中古物件における原価管理の重要性</a:t>
            </a:r>
            <a:endParaRPr kumimoji="1" lang="en-US" altLang="ja-JP" sz="2000" dirty="0"/>
          </a:p>
          <a:p>
            <a:pPr marL="1552575" lvl="3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建物の老朽化に伴い、</a:t>
            </a:r>
            <a:r>
              <a:rPr kumimoji="1" lang="ja-JP" altLang="en-US" sz="2000" dirty="0">
                <a:solidFill>
                  <a:srgbClr val="FF0000"/>
                </a:solidFill>
              </a:rPr>
              <a:t>初期費用の増加分</a:t>
            </a:r>
            <a:r>
              <a:rPr kumimoji="1" lang="ja-JP" altLang="en-US" sz="2000" dirty="0"/>
              <a:t>（リフォームなど）</a:t>
            </a:r>
            <a:r>
              <a:rPr kumimoji="1" lang="ja-JP" altLang="en-US" sz="2000" dirty="0">
                <a:solidFill>
                  <a:srgbClr val="FF0000"/>
                </a:solidFill>
              </a:rPr>
              <a:t>を建物の販売価格に転嫁</a:t>
            </a:r>
            <a:r>
              <a:rPr kumimoji="1" lang="ja-JP" altLang="en-US" sz="2000" dirty="0"/>
              <a:t>する必要あり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劣化状況によってリフォーム費用が増加、過去の修復履歴や設備状況を調査し、潜在的にリスクを予測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築年数だけでなく、建物の構造、設備、内装などを総合的にみる。</a:t>
            </a:r>
            <a:endParaRPr kumimoji="1" lang="en-US" altLang="ja-JP" sz="2000" dirty="0"/>
          </a:p>
          <a:p>
            <a:pPr marL="1095375" lvl="2" indent="-180975">
              <a:buFont typeface="Arial" panose="020B0604020202020204" pitchFamily="34" charset="0"/>
              <a:buChar char="•"/>
            </a:pPr>
            <a:r>
              <a:rPr kumimoji="1" lang="ja-JP" altLang="en-US" sz="2000" dirty="0"/>
              <a:t>技術部や工務店などの意見を参考にリスクを評価</a:t>
            </a:r>
            <a:endParaRPr kumimoji="1" lang="en-US" altLang="ja-JP" sz="2000" dirty="0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05BC3C-DE05-54EB-C863-32571AAF8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4CD6-6449-4A9B-908D-EA3064267CB3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863A14-D8D5-5F12-81A4-D106A85BE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29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43909-72CD-17B4-C414-D7D577170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5FABCD-B277-2F88-BFE0-49D3540F5EAE}"/>
              </a:ext>
            </a:extLst>
          </p:cNvPr>
          <p:cNvSpPr txBox="1"/>
          <p:nvPr/>
        </p:nvSpPr>
        <p:spPr>
          <a:xfrm>
            <a:off x="1239381" y="811390"/>
            <a:ext cx="42739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</a:t>
            </a:r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原価の算出方法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05335A-CA91-45C8-ED86-F0520F8071DE}"/>
              </a:ext>
            </a:extLst>
          </p:cNvPr>
          <p:cNvSpPr txBox="1"/>
          <p:nvPr/>
        </p:nvSpPr>
        <p:spPr>
          <a:xfrm>
            <a:off x="1841500" y="1462117"/>
            <a:ext cx="94869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準備するもの</a:t>
            </a:r>
            <a:endParaRPr kumimoji="1" lang="en-US" altLang="ja-JP" sz="2400" dirty="0"/>
          </a:p>
          <a:p>
            <a:pPr marL="638175" lvl="1" indent="-180975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事業計算シート</a:t>
            </a:r>
            <a:endParaRPr kumimoji="1" lang="en-US" altLang="ja-JP" sz="2400" dirty="0"/>
          </a:p>
          <a:p>
            <a:pPr marL="638175" lvl="1" indent="-180975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公課証明（土地、建物の評価額がわかるもの）</a:t>
            </a:r>
            <a:endParaRPr kumimoji="1" lang="en-US" altLang="ja-JP" sz="2400" dirty="0"/>
          </a:p>
          <a:p>
            <a:pPr marL="638175" lvl="1" indent="-180975">
              <a:buFont typeface="Arial" panose="020B0604020202020204" pitchFamily="34" charset="0"/>
              <a:buChar char="•"/>
            </a:pPr>
            <a:endParaRPr kumimoji="1" lang="en-US" altLang="ja-JP" sz="2400" dirty="0"/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土地原価の構成要素</a:t>
            </a:r>
            <a:endParaRPr kumimoji="1" lang="en-US" altLang="ja-JP" sz="2400" dirty="0"/>
          </a:p>
          <a:p>
            <a:pPr lvl="1" algn="r"/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br>
              <a:rPr kumimoji="1" lang="en-US" altLang="ja-JP" sz="2400" dirty="0"/>
            </a:br>
            <a:r>
              <a:rPr kumimoji="1" lang="ja-JP" altLang="en-US" sz="2400" dirty="0"/>
              <a:t>など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D046381-252C-004F-64D5-EF80D3B1F6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427299"/>
              </p:ext>
            </p:extLst>
          </p:nvPr>
        </p:nvGraphicFramePr>
        <p:xfrm>
          <a:off x="2222500" y="3409950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825">
                  <a:extLst>
                    <a:ext uri="{9D8B030D-6E8A-4147-A177-3AD203B41FA5}">
                      <a16:colId xmlns:a16="http://schemas.microsoft.com/office/drawing/2014/main" val="2096391934"/>
                    </a:ext>
                  </a:extLst>
                </a:gridCol>
                <a:gridCol w="6226175">
                  <a:extLst>
                    <a:ext uri="{9D8B030D-6E8A-4147-A177-3AD203B41FA5}">
                      <a16:colId xmlns:a16="http://schemas.microsoft.com/office/drawing/2014/main" val="41458777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土地価格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公示価格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altLang="ja-JP" sz="1050" dirty="0">
                          <a:solidFill>
                            <a:schemeClr val="tx1"/>
                          </a:solidFill>
                        </a:rPr>
                        <a:t>※)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や路線価、固定資産税評価額などを参照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960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測量費用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土地の形状や面積を測るための費用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8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登記費用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土地所有権を登録するための費用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399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不動産取得税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土地を取得した場合の税金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016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売渡・抹消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司法書士に支払う売主所有権の抹消費用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117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仲介手数料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/>
                        <a:t>不動産業者から紹介してもらった場合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47411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BF0B9C-121A-8338-3E19-D59CA434C244}"/>
              </a:ext>
            </a:extLst>
          </p:cNvPr>
          <p:cNvSpPr txBox="1"/>
          <p:nvPr/>
        </p:nvSpPr>
        <p:spPr>
          <a:xfrm>
            <a:off x="2222500" y="5867718"/>
            <a:ext cx="81280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※</a:t>
            </a:r>
            <a:r>
              <a:rPr kumimoji="1" lang="ja-JP" altLang="en-US" sz="1100" dirty="0"/>
              <a:t>公示価格とは、地価公示法に基づき、国土交通省の土地鑑定委員会が毎年</a:t>
            </a:r>
            <a:r>
              <a:rPr kumimoji="1" lang="en-US" altLang="ja-JP" sz="1100" dirty="0"/>
              <a:t>3</a:t>
            </a:r>
            <a:r>
              <a:rPr kumimoji="1" lang="ja-JP" altLang="en-US" sz="1100" dirty="0"/>
              <a:t>月に公表する、土地の適正な価格です。</a:t>
            </a:r>
            <a:br>
              <a:rPr kumimoji="1" lang="en-US" altLang="ja-JP" sz="1100" dirty="0"/>
            </a:br>
            <a:r>
              <a:rPr kumimoji="1" lang="ja-JP" altLang="en-US" sz="1100" dirty="0"/>
              <a:t>　通常、土地の取引で成立するであろう価格から特殊な事情を取り除いた、土地本来の価値を示すもの。</a:t>
            </a:r>
            <a:br>
              <a:rPr kumimoji="1" lang="en-US" altLang="ja-JP" sz="1100" dirty="0"/>
            </a:br>
            <a:r>
              <a:rPr kumimoji="1" lang="ja-JP" altLang="en-US" sz="1100" dirty="0"/>
              <a:t>　全国の「標準地」と呼ばれる代表的な地点を選び、不動産鑑定士が評価し、その</a:t>
            </a:r>
            <a:r>
              <a:rPr kumimoji="1" lang="en-US" altLang="ja-JP" sz="1100" dirty="0"/>
              <a:t>1</a:t>
            </a:r>
            <a:r>
              <a:rPr kumimoji="1" lang="ja-JP" altLang="en-US" sz="1100" dirty="0"/>
              <a:t>平方メートルあたりの価格が示されます。</a:t>
            </a:r>
            <a:br>
              <a:rPr kumimoji="1" lang="en-US" altLang="ja-JP" sz="1100" dirty="0"/>
            </a:br>
            <a:r>
              <a:rPr kumimoji="1" lang="ja-JP" altLang="en-US" sz="1100" dirty="0"/>
              <a:t>　一般の土地取引の価格の目安や、公共事業用地の取得価格の基準、不動産鑑定の規準などに用いられる。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200CA73-4286-908B-84AC-4C71F34E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BEDC-30CA-4A67-98ED-CDBAE372131E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A86A913A-ACCB-2576-81C9-53953D3F8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595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1185B-6B2E-B612-B5A3-2B0201F43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8B7391-7ECB-0EB8-DD12-4B58324FF0BB}"/>
              </a:ext>
            </a:extLst>
          </p:cNvPr>
          <p:cNvSpPr txBox="1"/>
          <p:nvPr/>
        </p:nvSpPr>
        <p:spPr>
          <a:xfrm>
            <a:off x="1239381" y="811390"/>
            <a:ext cx="42739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</a:t>
            </a:r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原価の算出方法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2330BF1-8612-C5B6-4BE4-1093FBF6055F}"/>
              </a:ext>
            </a:extLst>
          </p:cNvPr>
          <p:cNvSpPr txBox="1"/>
          <p:nvPr/>
        </p:nvSpPr>
        <p:spPr>
          <a:xfrm>
            <a:off x="1841500" y="1462117"/>
            <a:ext cx="94869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中古物件の土地建物の価格</a:t>
            </a:r>
            <a:endParaRPr kumimoji="1" lang="en-US" altLang="ja-JP" sz="1400" dirty="0"/>
          </a:p>
          <a:p>
            <a:pPr marL="742950" lvl="1" indent="-285750">
              <a:buFont typeface="Wingdings" panose="05000000000000000000" pitchFamily="2" charset="2"/>
              <a:buChar char="u"/>
            </a:pPr>
            <a:r>
              <a:rPr kumimoji="1" lang="ja-JP" altLang="en-US" sz="1400" dirty="0"/>
              <a:t>物件を仕入れる場合、土地・建物の価格が契約書に書かれていない場合、固定資産評価額を基準として価格を算定します。</a:t>
            </a:r>
            <a:endParaRPr kumimoji="1" lang="en-US" altLang="ja-JP" sz="1400" dirty="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固定資産評価とは</a:t>
            </a:r>
            <a:br>
              <a:rPr kumimoji="1" lang="en-US" altLang="ja-JP" sz="1400" dirty="0"/>
            </a:br>
            <a:r>
              <a:rPr kumimoji="1" lang="ja-JP" altLang="en-US" sz="1400" dirty="0"/>
              <a:t>不動産（土地建物など）を評価するために、地方自治体が実施する評価のこと。これは税金（固定資産税）を公平に負担するために行われています。評価額は、市場価格を参考にしますが、市場価格とは必ずしも同じではありません。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 dirty="0"/>
              <a:t>評価方式と価格算定</a:t>
            </a:r>
            <a:endParaRPr kumimoji="1" lang="en-US" altLang="ja-JP" sz="1400" dirty="0"/>
          </a:p>
          <a:p>
            <a:pPr marL="800100" lvl="1" indent="-342900">
              <a:buFont typeface="Wingdings" panose="05000000000000000000" pitchFamily="2" charset="2"/>
              <a:buChar char="u"/>
            </a:pPr>
            <a:r>
              <a:rPr kumimoji="1" lang="ja-JP" altLang="en-US" sz="1400" dirty="0"/>
              <a:t>固定資産評価額を基準として価格を算定するということは、以下の手順で価格を決定することになります。</a:t>
            </a:r>
            <a:endParaRPr kumimoji="1" lang="en-US" altLang="ja-JP" sz="1400" dirty="0"/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固定資産評価額の確認：公課証明など</a:t>
            </a:r>
            <a:endParaRPr kumimoji="1" lang="en-US" altLang="ja-JP" sz="1400" dirty="0"/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土地評価額と建物評価額の分離</a:t>
            </a:r>
            <a:endParaRPr kumimoji="1" lang="en-US" altLang="ja-JP" sz="1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固定資産評価額の土地、建物の割合と同じ割合になるよう、仕入契約額の土地、建物を算定します。</a:t>
            </a:r>
            <a:endParaRPr kumimoji="1" lang="en-US" altLang="ja-JP" sz="1400" dirty="0"/>
          </a:p>
        </p:txBody>
      </p:sp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97B57C60-B68F-069D-AFCC-8ED0B23479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8613620"/>
              </p:ext>
            </p:extLst>
          </p:nvPr>
        </p:nvGraphicFramePr>
        <p:xfrm>
          <a:off x="2517775" y="4081492"/>
          <a:ext cx="3822699" cy="2522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C07F52DB-12ED-5D75-B56E-749CBC1372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4936144"/>
              </p:ext>
            </p:extLst>
          </p:nvPr>
        </p:nvGraphicFramePr>
        <p:xfrm>
          <a:off x="6823077" y="4040921"/>
          <a:ext cx="4325855" cy="2563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F95F80F-4768-C2FD-B796-2035497721D0}"/>
              </a:ext>
            </a:extLst>
          </p:cNvPr>
          <p:cNvSpPr txBox="1"/>
          <p:nvPr/>
        </p:nvSpPr>
        <p:spPr>
          <a:xfrm>
            <a:off x="4935449" y="6550223"/>
            <a:ext cx="3416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highlight>
                  <a:srgbClr val="00FF00"/>
                </a:highlight>
              </a:rPr>
              <a:t>次頁に説明する算定方法をご確認下さい</a:t>
            </a:r>
            <a:endParaRPr kumimoji="1" lang="en-US" altLang="ja-JP" sz="1400" dirty="0">
              <a:solidFill>
                <a:srgbClr val="FF0000"/>
              </a:solidFill>
              <a:highlight>
                <a:srgbClr val="00FF00"/>
              </a:highlight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DDEF40-6D01-8963-E956-9010EF4CB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6838-E930-405C-B7D2-9061C5240329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7DBCAF-E5C1-C472-38A8-8D3E6CCB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929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35D9B-B0CF-D245-DF83-810A09260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065E8E-C020-2A39-8E89-DA728F6CF717}"/>
              </a:ext>
            </a:extLst>
          </p:cNvPr>
          <p:cNvSpPr txBox="1"/>
          <p:nvPr/>
        </p:nvSpPr>
        <p:spPr>
          <a:xfrm>
            <a:off x="1239381" y="811390"/>
            <a:ext cx="42739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</a:t>
            </a:r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原価の算出方法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7506584-DFB9-317E-56E9-B4E8682B4E57}"/>
              </a:ext>
            </a:extLst>
          </p:cNvPr>
          <p:cNvSpPr txBox="1"/>
          <p:nvPr/>
        </p:nvSpPr>
        <p:spPr>
          <a:xfrm>
            <a:off x="6476999" y="903723"/>
            <a:ext cx="5200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kumimoji="1" lang="ja-JP" altLang="en-US" sz="1400" b="1" dirty="0">
                <a:highlight>
                  <a:srgbClr val="FFFF00"/>
                </a:highlight>
              </a:rPr>
              <a:t>固定資産税評価額から、土地建物の価格の割合を計算</a:t>
            </a:r>
            <a:r>
              <a:rPr kumimoji="1" lang="ja-JP" altLang="en-US" sz="1400" dirty="0"/>
              <a:t>する</a:t>
            </a:r>
            <a:br>
              <a:rPr kumimoji="1" lang="en-US" altLang="ja-JP" sz="1400" dirty="0"/>
            </a:br>
            <a:r>
              <a:rPr kumimoji="1" lang="ja-JP" altLang="en-US" sz="1400" dirty="0"/>
              <a:t>（中古再販価格試算</a:t>
            </a:r>
            <a:r>
              <a:rPr kumimoji="1" lang="en-US" altLang="ja-JP" sz="1400" dirty="0"/>
              <a:t>.xlsx</a:t>
            </a:r>
            <a:r>
              <a:rPr kumimoji="1" lang="ja-JP" altLang="en-US" sz="1400" dirty="0"/>
              <a:t>　按分計算タブ）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3711C413-1F97-300A-F167-E1B9B75A613E}"/>
              </a:ext>
            </a:extLst>
          </p:cNvPr>
          <p:cNvGrpSpPr/>
          <p:nvPr/>
        </p:nvGrpSpPr>
        <p:grpSpPr>
          <a:xfrm>
            <a:off x="1647823" y="1608257"/>
            <a:ext cx="10029825" cy="5051787"/>
            <a:chOff x="2524124" y="1598732"/>
            <a:chExt cx="10029825" cy="5051787"/>
          </a:xfrm>
        </p:grpSpPr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0E6DE9C-FC9E-371F-905B-28C728CE3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24124" y="1598732"/>
              <a:ext cx="10029825" cy="5051787"/>
            </a:xfrm>
            <a:prstGeom prst="rect">
              <a:avLst/>
            </a:prstGeom>
          </p:spPr>
        </p:pic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D9243BFE-AF56-641C-C593-FFFAE707A784}"/>
                </a:ext>
              </a:extLst>
            </p:cNvPr>
            <p:cNvSpPr/>
            <p:nvPr/>
          </p:nvSpPr>
          <p:spPr>
            <a:xfrm>
              <a:off x="11410953" y="3486150"/>
              <a:ext cx="1028700" cy="11049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BB66076-77B8-693C-025D-3ACDCD4A0A23}"/>
                </a:ext>
              </a:extLst>
            </p:cNvPr>
            <p:cNvSpPr/>
            <p:nvPr/>
          </p:nvSpPr>
          <p:spPr>
            <a:xfrm>
              <a:off x="5857878" y="2724149"/>
              <a:ext cx="790576" cy="828675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D40B7B2A-4871-2E6B-2D75-745C2DC5B8D9}"/>
                </a:ext>
              </a:extLst>
            </p:cNvPr>
            <p:cNvCxnSpPr>
              <a:cxnSpLocks/>
              <a:stCxn id="8" idx="1"/>
            </p:cNvCxnSpPr>
            <p:nvPr/>
          </p:nvCxnSpPr>
          <p:spPr>
            <a:xfrm flipH="1" flipV="1">
              <a:off x="6648454" y="3143250"/>
              <a:ext cx="4762499" cy="89535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60F5BF3-54B1-F3C3-2AA6-96D074F177C4}"/>
                </a:ext>
              </a:extLst>
            </p:cNvPr>
            <p:cNvSpPr/>
            <p:nvPr/>
          </p:nvSpPr>
          <p:spPr>
            <a:xfrm>
              <a:off x="11420478" y="4671974"/>
              <a:ext cx="1028700" cy="642976"/>
            </a:xfrm>
            <a:prstGeom prst="rect">
              <a:avLst/>
            </a:prstGeom>
            <a:noFill/>
            <a:ln w="381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D2100FEC-FE8E-A16C-37A5-6B58A3CFA8E0}"/>
                </a:ext>
              </a:extLst>
            </p:cNvPr>
            <p:cNvSpPr/>
            <p:nvPr/>
          </p:nvSpPr>
          <p:spPr>
            <a:xfrm>
              <a:off x="3890965" y="2724148"/>
              <a:ext cx="909638" cy="828675"/>
            </a:xfrm>
            <a:prstGeom prst="rect">
              <a:avLst/>
            </a:prstGeom>
            <a:noFill/>
            <a:ln w="381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1BF93B34-758C-B102-A3F5-8C5899E37951}"/>
                </a:ext>
              </a:extLst>
            </p:cNvPr>
            <p:cNvCxnSpPr>
              <a:cxnSpLocks/>
              <a:stCxn id="14" idx="1"/>
              <a:endCxn id="15" idx="3"/>
            </p:cNvCxnSpPr>
            <p:nvPr/>
          </p:nvCxnSpPr>
          <p:spPr>
            <a:xfrm flipH="1" flipV="1">
              <a:off x="4800603" y="3138486"/>
              <a:ext cx="6619875" cy="185497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7786640-4CA8-9C79-F3BF-9CBB64282DD3}"/>
              </a:ext>
            </a:extLst>
          </p:cNvPr>
          <p:cNvSpPr/>
          <p:nvPr/>
        </p:nvSpPr>
        <p:spPr>
          <a:xfrm>
            <a:off x="3083720" y="4933950"/>
            <a:ext cx="790576" cy="23439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155E3EF-088B-580C-AFCA-BD330DE0CA66}"/>
              </a:ext>
            </a:extLst>
          </p:cNvPr>
          <p:cNvSpPr/>
          <p:nvPr/>
        </p:nvSpPr>
        <p:spPr>
          <a:xfrm>
            <a:off x="1912144" y="5249743"/>
            <a:ext cx="1962151" cy="503357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257AA6-2A72-ED79-1F4B-DEBB0524CCE9}"/>
              </a:ext>
            </a:extLst>
          </p:cNvPr>
          <p:cNvSpPr txBox="1"/>
          <p:nvPr/>
        </p:nvSpPr>
        <p:spPr>
          <a:xfrm>
            <a:off x="4598070" y="4866482"/>
            <a:ext cx="2031325" cy="36933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/>
              <a:t>仕入契約額を入力</a:t>
            </a: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A1A46345-A614-A80B-73A8-D90471F4488A}"/>
              </a:ext>
            </a:extLst>
          </p:cNvPr>
          <p:cNvCxnSpPr>
            <a:cxnSpLocks/>
            <a:stCxn id="4" idx="1"/>
            <a:endCxn id="22" idx="3"/>
          </p:cNvCxnSpPr>
          <p:nvPr/>
        </p:nvCxnSpPr>
        <p:spPr>
          <a:xfrm flipH="1">
            <a:off x="3874296" y="5051148"/>
            <a:ext cx="72377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99EA779-7E9D-87DB-87B1-F92D93DC5978}"/>
              </a:ext>
            </a:extLst>
          </p:cNvPr>
          <p:cNvSpPr txBox="1"/>
          <p:nvPr/>
        </p:nvSpPr>
        <p:spPr>
          <a:xfrm>
            <a:off x="5283870" y="5869505"/>
            <a:ext cx="2954655" cy="646331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/>
              <a:t>仕入契約額のうち</a:t>
            </a:r>
            <a:endParaRPr kumimoji="1" lang="en-US" altLang="ja-JP" dirty="0"/>
          </a:p>
          <a:p>
            <a:r>
              <a:rPr kumimoji="1" lang="ja-JP" altLang="en-US" dirty="0"/>
              <a:t>土地、建物それぞれの価格</a:t>
            </a: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28BA531D-51BB-BA3A-70A6-6972FD7BECAA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3819531" y="5501421"/>
            <a:ext cx="1464339" cy="69125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B3AD852-5106-A814-6719-39D9E5AE4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B7AE-74F2-471D-BEF3-9CE50E453EE0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AA03C754-ED8B-B309-5FAC-A1A5334C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09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80DAA-CD4F-A0E2-9E8C-FEEE0B2C5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103920-B864-9E70-5B9E-388BD0F2170F}"/>
              </a:ext>
            </a:extLst>
          </p:cNvPr>
          <p:cNvSpPr txBox="1"/>
          <p:nvPr/>
        </p:nvSpPr>
        <p:spPr>
          <a:xfrm>
            <a:off x="1239381" y="811390"/>
            <a:ext cx="52998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</a:t>
            </a:r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予定販売価格の決定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33DDEF-4279-C86F-007C-D6FDE6380BDC}"/>
              </a:ext>
            </a:extLst>
          </p:cNvPr>
          <p:cNvSpPr txBox="1"/>
          <p:nvPr/>
        </p:nvSpPr>
        <p:spPr>
          <a:xfrm>
            <a:off x="6417598" y="903723"/>
            <a:ext cx="5617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kumimoji="1" lang="ja-JP" altLang="en-US" sz="1400" b="1" dirty="0">
                <a:highlight>
                  <a:srgbClr val="FF00FF"/>
                </a:highlight>
              </a:rPr>
              <a:t>事業計算シートを元に、再販計算シートに入力</a:t>
            </a:r>
            <a:r>
              <a:rPr kumimoji="1" lang="ja-JP" altLang="en-US" sz="1400" dirty="0"/>
              <a:t>する。</a:t>
            </a:r>
            <a:br>
              <a:rPr kumimoji="1" lang="en-US" altLang="ja-JP" sz="1400" dirty="0"/>
            </a:br>
            <a:r>
              <a:rPr kumimoji="1" lang="ja-JP" altLang="en-US" sz="1400" dirty="0"/>
              <a:t>（中古再販価格試算</a:t>
            </a:r>
            <a:r>
              <a:rPr kumimoji="1" lang="en-US" altLang="ja-JP" sz="1400" dirty="0"/>
              <a:t>.xlsx</a:t>
            </a:r>
            <a:r>
              <a:rPr kumimoji="1" lang="ja-JP" altLang="en-US" sz="1400" dirty="0"/>
              <a:t>　再販計算シートタブ）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1D721D2-6684-64FF-79E6-935813B32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541" y="1519276"/>
            <a:ext cx="6483011" cy="518232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F789F2A3-682E-1A4E-B471-59C2F536125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6389" b="13472"/>
          <a:stretch>
            <a:fillRect/>
          </a:stretch>
        </p:blipFill>
        <p:spPr>
          <a:xfrm>
            <a:off x="7594853" y="1519276"/>
            <a:ext cx="4385283" cy="5182323"/>
          </a:xfrm>
          <a:prstGeom prst="rect">
            <a:avLst/>
          </a:prstGeom>
          <a:ln>
            <a:solidFill>
              <a:srgbClr val="0070C0"/>
            </a:solidFill>
          </a:ln>
        </p:spPr>
      </p:pic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E1A5CB31-1224-9F76-E893-9835975C6826}"/>
              </a:ext>
            </a:extLst>
          </p:cNvPr>
          <p:cNvCxnSpPr>
            <a:cxnSpLocks/>
          </p:cNvCxnSpPr>
          <p:nvPr/>
        </p:nvCxnSpPr>
        <p:spPr>
          <a:xfrm flipH="1" flipV="1">
            <a:off x="3426691" y="3685309"/>
            <a:ext cx="4544291" cy="69272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385E5BD5-D2F5-EF4A-A157-A9CD75150F63}"/>
              </a:ext>
            </a:extLst>
          </p:cNvPr>
          <p:cNvCxnSpPr>
            <a:cxnSpLocks/>
          </p:cNvCxnSpPr>
          <p:nvPr/>
        </p:nvCxnSpPr>
        <p:spPr>
          <a:xfrm flipH="1" flipV="1">
            <a:off x="3426691" y="3823855"/>
            <a:ext cx="4442691" cy="68349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7B3AF47F-84F8-4477-4904-DAE212762382}"/>
              </a:ext>
            </a:extLst>
          </p:cNvPr>
          <p:cNvCxnSpPr>
            <a:cxnSpLocks/>
          </p:cNvCxnSpPr>
          <p:nvPr/>
        </p:nvCxnSpPr>
        <p:spPr>
          <a:xfrm flipH="1" flipV="1">
            <a:off x="3352800" y="4054764"/>
            <a:ext cx="4516582" cy="1209963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FFA2F548-7984-47EA-DC49-B66FD9BAE9EB}"/>
              </a:ext>
            </a:extLst>
          </p:cNvPr>
          <p:cNvCxnSpPr>
            <a:cxnSpLocks/>
          </p:cNvCxnSpPr>
          <p:nvPr/>
        </p:nvCxnSpPr>
        <p:spPr>
          <a:xfrm flipH="1">
            <a:off x="3352800" y="2546350"/>
            <a:ext cx="5873750" cy="177165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DDEC2C2A-84B8-6778-6FD3-1A516480C1CB}"/>
              </a:ext>
            </a:extLst>
          </p:cNvPr>
          <p:cNvCxnSpPr>
            <a:cxnSpLocks/>
          </p:cNvCxnSpPr>
          <p:nvPr/>
        </p:nvCxnSpPr>
        <p:spPr>
          <a:xfrm flipH="1" flipV="1">
            <a:off x="3352800" y="4445000"/>
            <a:ext cx="4298950" cy="160161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FA62496B-45E0-9511-079E-BD020119FAC7}"/>
              </a:ext>
            </a:extLst>
          </p:cNvPr>
          <p:cNvCxnSpPr>
            <a:cxnSpLocks/>
          </p:cNvCxnSpPr>
          <p:nvPr/>
        </p:nvCxnSpPr>
        <p:spPr>
          <a:xfrm flipH="1" flipV="1">
            <a:off x="3352800" y="4648200"/>
            <a:ext cx="4343400" cy="125095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72EED11-5DFB-6861-377D-088540549D55}"/>
              </a:ext>
            </a:extLst>
          </p:cNvPr>
          <p:cNvSpPr txBox="1"/>
          <p:nvPr/>
        </p:nvSpPr>
        <p:spPr>
          <a:xfrm>
            <a:off x="2393732" y="5467927"/>
            <a:ext cx="31085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highlight>
                  <a:srgbClr val="FFFF00"/>
                </a:highlight>
              </a:rPr>
              <a:t>参考販売価格を見て、予定販売価格を入力</a:t>
            </a:r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E5333168-2CD0-EF6F-AD0F-D34C0D42838C}"/>
              </a:ext>
            </a:extLst>
          </p:cNvPr>
          <p:cNvCxnSpPr>
            <a:cxnSpLocks/>
            <a:stCxn id="41" idx="2"/>
            <a:endCxn id="50" idx="0"/>
          </p:cNvCxnSpPr>
          <p:nvPr/>
        </p:nvCxnSpPr>
        <p:spPr>
          <a:xfrm flipH="1">
            <a:off x="3660776" y="5744926"/>
            <a:ext cx="287228" cy="53221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C45D3FB8-0FD0-1C12-6711-74897F8F8F5A}"/>
              </a:ext>
            </a:extLst>
          </p:cNvPr>
          <p:cNvCxnSpPr>
            <a:cxnSpLocks/>
            <a:stCxn id="41" idx="2"/>
            <a:endCxn id="52" idx="1"/>
          </p:cNvCxnSpPr>
          <p:nvPr/>
        </p:nvCxnSpPr>
        <p:spPr>
          <a:xfrm>
            <a:off x="3948004" y="5744926"/>
            <a:ext cx="1091545" cy="71027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1FC34AA3-88CA-1F92-48F9-63C8B804E231}"/>
              </a:ext>
            </a:extLst>
          </p:cNvPr>
          <p:cNvSpPr/>
          <p:nvPr/>
        </p:nvSpPr>
        <p:spPr>
          <a:xfrm>
            <a:off x="3308033" y="6277141"/>
            <a:ext cx="705485" cy="34560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AF438F9-2E5A-96B8-3F56-BF3CE3C0E6CE}"/>
              </a:ext>
            </a:extLst>
          </p:cNvPr>
          <p:cNvSpPr/>
          <p:nvPr/>
        </p:nvSpPr>
        <p:spPr>
          <a:xfrm>
            <a:off x="5039549" y="6282398"/>
            <a:ext cx="705485" cy="34560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2A8F2CD-8A03-1C95-C3EB-C68F08ADA0BF}"/>
              </a:ext>
            </a:extLst>
          </p:cNvPr>
          <p:cNvSpPr/>
          <p:nvPr/>
        </p:nvSpPr>
        <p:spPr>
          <a:xfrm>
            <a:off x="6799642" y="2003987"/>
            <a:ext cx="705485" cy="253976"/>
          </a:xfrm>
          <a:prstGeom prst="rect">
            <a:avLst/>
          </a:prstGeom>
          <a:noFill/>
          <a:ln w="539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CAEF2EF-8C75-E9B3-80E2-EF95A6578884}"/>
              </a:ext>
            </a:extLst>
          </p:cNvPr>
          <p:cNvCxnSpPr>
            <a:cxnSpLocks/>
            <a:endCxn id="54" idx="3"/>
          </p:cNvCxnSpPr>
          <p:nvPr/>
        </p:nvCxnSpPr>
        <p:spPr>
          <a:xfrm flipH="1">
            <a:off x="7505127" y="2003987"/>
            <a:ext cx="2330684" cy="126988"/>
          </a:xfrm>
          <a:prstGeom prst="straightConnector1">
            <a:avLst/>
          </a:prstGeom>
          <a:ln w="539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D85BDC-A711-393D-8470-1CABE024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D521-E3E1-4563-84AC-EF28D7FEB9A8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4B0860-0793-3DD4-C9D5-EC11CDF2C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CDB3-2DDA-432B-9070-5AD60DABB7A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33926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トリミング">
  <a:themeElements>
    <a:clrScheme name="トリミング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トリミン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トリミン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312</TotalTime>
  <Words>766</Words>
  <Application>Microsoft Office PowerPoint</Application>
  <PresentationFormat>ワイド画面</PresentationFormat>
  <Paragraphs>77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6" baseType="lpstr">
      <vt:lpstr>メイリオ</vt:lpstr>
      <vt:lpstr>游ゴシック</vt:lpstr>
      <vt:lpstr>Arial</vt:lpstr>
      <vt:lpstr>Calibri</vt:lpstr>
      <vt:lpstr>Calibri Light</vt:lpstr>
      <vt:lpstr>Franklin Gothic Book</vt:lpstr>
      <vt:lpstr>Wingdings</vt:lpstr>
      <vt:lpstr>Wingdings 2</vt:lpstr>
      <vt:lpstr>HDOfficeLightV0</vt:lpstr>
      <vt:lpstr>トリミング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8</cp:revision>
  <cp:lastPrinted>2025-10-08T03:58:29Z</cp:lastPrinted>
  <dcterms:created xsi:type="dcterms:W3CDTF">2025-10-06T23:58:49Z</dcterms:created>
  <dcterms:modified xsi:type="dcterms:W3CDTF">2025-10-08T04:12:07Z</dcterms:modified>
</cp:coreProperties>
</file>