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2192000" cy="6858000"/>
  <p:notesSz cx="7102475" cy="102330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7F594443-6EE7-433F-95F2-11E9A9FB0FD6}" type="datetimeFigureOut">
              <a:rPr kumimoji="1" lang="ja-JP" altLang="en-US" smtClean="0"/>
              <a:t>2025/12/21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02C941FC-6CE4-4DD3-BF8B-C0FBBE4E6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32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941FC-6CE4-4DD3-BF8B-C0FBBE4E632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1012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C4555-C06C-423D-65E2-944ACD1F1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F1C7441-AB88-02AC-E01A-6695FFD23F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BF1EAEB-5532-5E90-44DC-09CEECF141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BAF2B3-BD12-2CFE-DFE3-561A7E2AAE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941FC-6CE4-4DD3-BF8B-C0FBBE4E632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7103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6063E0-6999-0D5C-134B-7507AAA88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483C53E-ADBD-BE31-980B-172C4B229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A2F131-C844-BDAB-517D-280C34079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2025/12/4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734D0B-F12A-D7A8-0EDF-20161171A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7C633F-95E3-E7BC-9D4D-ED591B7EC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8025-A39C-480C-828A-B36C18CEF7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9261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C6B74B-3692-EF89-327B-C91FAB422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E6EF95-4863-C6F0-6BE1-51AB0185F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56FE4D-5A28-A119-1060-2A2FBCAF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2025/12/4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2A89EB-E6B6-EDA0-EF49-458D4A1FE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54BE1D-889D-F852-4BE6-B3CC2FF84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8025-A39C-480C-828A-B36C18CEF7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86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152691F-0424-C4CE-E468-DBE6427DDC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BF29886-A62D-46C0-DD6B-DF7139E08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B7566F-E9C3-43E2-9172-D01F13BA4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2025/12/4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E75EC3-4410-7E8B-D9D1-8AACA3B03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75D05AD-1FCA-3BC7-1470-5C95EF33F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8025-A39C-480C-828A-B36C18CEF7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520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969D77-3DD2-446B-4DA0-9FBD65159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48B8E5-DA1A-BD0F-998C-40199C20D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813333-024C-231E-688C-6467C5ABD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2025/12/4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992BBD-F819-F413-BEA5-B2F130AB0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9724E5-1CC3-3019-5FD0-AB8F3FA00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8025-A39C-480C-828A-B36C18CEF7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624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06DD32-0BD7-48A3-D55C-7F7684D36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8861CD6-F602-986A-F8E2-63A44FB7F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37713A-2FBC-3B13-ED33-B7AEC82A8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2025/12/4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57094BC-6D6A-FA19-7BA0-809B01300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FD9F87-2C65-551E-4E8C-C1CB988CE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8025-A39C-480C-828A-B36C18CEF7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317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4344AC-8A8F-8689-D95E-3E7A4B527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84E285-427B-8711-AE8A-64BD256BC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F3F0F6E-962B-4759-4FB2-C0072B250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F99EBC2-5676-94C2-0626-589CAEC15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2025/12/4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0F6596-DF8C-4557-2373-DAC045592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D034FDC-B312-0956-D684-9E0A75AE8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8025-A39C-480C-828A-B36C18CEF7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566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E84CFE-F2AD-5C28-87BD-C9EB17C04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F3356F-D3F9-CB69-933F-849BC5061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5B3CACA-8522-2FB5-5ED7-28DC7EC55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973E4D9-5D2B-A3FD-62E8-C1CF8AE4C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857E6B-0E61-CBFA-72B1-7DA3EE71BF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561A054-A079-3439-8047-7F08CF0DF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2025/12/4</a:t>
            </a:r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8B58810-67DE-6799-FC68-1A8D5FCCE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7A438A8-B3BF-5EC5-D7A9-7898F1F37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8025-A39C-480C-828A-B36C18CEF7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25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CF1957-54AA-6168-BBC8-047716D9D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50EE3C8-8EB7-1E98-9A1E-E25EE63E1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2025/12/4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BF0E043-4626-8EC3-A7F8-B8BCBD997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D23A81B-53D4-2945-4EBD-EAE7AD8C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8025-A39C-480C-828A-B36C18CEF7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55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1D6C5C2-E8C9-26D3-AAB9-23954CAF96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altLang="ja-JP"/>
              <a:t>2025/12/4</a:t>
            </a:r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81D55EB-86F7-2E9E-9AA0-41ECAB754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BC51C2C-0042-C8CE-FD28-082589638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5FA8025-A39C-480C-828A-B36C18CEF7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807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59B1E2-893F-E728-3D7A-4146BB77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4C4F67-7198-73B5-6A80-092EFC64B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4B9AD27-9D07-7B1D-DB0A-E5003CA64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C1F942E-6184-8CE4-79ED-3B688A066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2025/12/4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AFAB61E-269D-D744-E48F-4F5AB383F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F8CFDB-EE6D-46A9-4C2A-AD53FE7C4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8025-A39C-480C-828A-B36C18CEF7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69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65BA98-C584-883C-ED3F-CAF2C46BE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2F4E665-180D-7F97-F182-2C427BB7D6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94375ED-93C0-D251-EB2D-AC1394E45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8B49BDC-504A-B3F8-D830-FBDA26021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2025/12/4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09360A4-B156-59FB-FDF8-20CB68E71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71EF6B6-2FB1-9DB6-5B49-6B181FA67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8025-A39C-480C-828A-B36C18CEF7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671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316A68A-6EA3-7A81-3989-96155D715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389817-9DA9-E86D-F51B-B18C92CEB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44410A-B458-F35B-9950-A71658AF29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2025/12/4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D72B54-5F04-4E64-0FD6-62FCB6231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1ADEA0-A2F7-82E8-4F50-B920A9F1E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A8025-A39C-480C-828A-B36C18CEF7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765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E8DF51-2280-439B-B97A-2D6C31568025}"/>
              </a:ext>
            </a:extLst>
          </p:cNvPr>
          <p:cNvSpPr txBox="1"/>
          <p:nvPr/>
        </p:nvSpPr>
        <p:spPr>
          <a:xfrm>
            <a:off x="235765" y="144679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買取決済確認書について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5362AC2-D675-73C9-BE15-005CA6920FE6}"/>
              </a:ext>
            </a:extLst>
          </p:cNvPr>
          <p:cNvSpPr txBox="1"/>
          <p:nvPr/>
        </p:nvSpPr>
        <p:spPr>
          <a:xfrm>
            <a:off x="463483" y="667899"/>
            <a:ext cx="11265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買取決済前に、必要事項が完了しているかを確認するため、タスク管理に、買取決済確認を導入いたします。</a:t>
            </a:r>
            <a:endParaRPr kumimoji="1" lang="en-US" altLang="ja-JP" dirty="0"/>
          </a:p>
          <a:p>
            <a:r>
              <a:rPr kumimoji="1" lang="ja-JP" altLang="en-US" dirty="0"/>
              <a:t>メールや</a:t>
            </a:r>
            <a:r>
              <a:rPr kumimoji="1" lang="en-US" altLang="ja-JP" dirty="0"/>
              <a:t>LINEWORKS</a:t>
            </a:r>
            <a:r>
              <a:rPr kumimoji="1" lang="ja-JP" altLang="en-US" dirty="0"/>
              <a:t>で管理部に提出していただいているもの（</a:t>
            </a:r>
            <a:r>
              <a:rPr lang="ja-JP" altLang="en-US" dirty="0"/>
              <a:t>決済確認書など</a:t>
            </a:r>
            <a:r>
              <a:rPr kumimoji="1" lang="ja-JP" altLang="en-US" dirty="0"/>
              <a:t>）をダイテックに移管するものとなります。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確認事項としては、決済条件の有無、決済条件の確認となります。</a:t>
            </a:r>
            <a:endParaRPr kumimoji="1" lang="en-US" altLang="ja-JP" dirty="0"/>
          </a:p>
          <a:p>
            <a:r>
              <a:rPr kumimoji="1" lang="ja-JP" altLang="en-US" dirty="0"/>
              <a:t>決済条件の概略に記載した事項について、</a:t>
            </a:r>
            <a:r>
              <a:rPr kumimoji="1" lang="en-US" altLang="ja-JP" dirty="0"/>
              <a:t>【</a:t>
            </a:r>
            <a:r>
              <a:rPr kumimoji="1" lang="ja-JP" altLang="en-US" dirty="0"/>
              <a:t>保管書類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に対応する書面を保存してください。</a:t>
            </a:r>
            <a:endParaRPr kumimoji="1"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1C63D24-0260-90FA-2D4D-EFEC68B87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54" y="2719087"/>
            <a:ext cx="10640291" cy="3931521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7B9D13A5-8286-1AC9-BA15-64146B8F4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2025/12/4</a:t>
            </a: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6A193D9-FC10-1086-F679-373B0B1C9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8025-A39C-480C-828A-B36C18CEF76A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199EE96-AFAB-A3E1-57F9-BE8E06D5C33C}"/>
              </a:ext>
            </a:extLst>
          </p:cNvPr>
          <p:cNvSpPr txBox="1"/>
          <p:nvPr/>
        </p:nvSpPr>
        <p:spPr>
          <a:xfrm>
            <a:off x="3070170" y="2422225"/>
            <a:ext cx="748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対象：</a:t>
            </a:r>
            <a:r>
              <a:rPr kumimoji="1" lang="en-US" altLang="ja-JP" b="1" dirty="0">
                <a:solidFill>
                  <a:srgbClr val="FF0000"/>
                </a:solidFill>
              </a:rPr>
              <a:t>2025/12/18</a:t>
            </a:r>
            <a:r>
              <a:rPr kumimoji="1" lang="ja-JP" altLang="en-US" b="1" dirty="0">
                <a:solidFill>
                  <a:srgbClr val="FF0000"/>
                </a:solidFill>
              </a:rPr>
              <a:t>以降に分譲</a:t>
            </a:r>
            <a:r>
              <a:rPr kumimoji="1" lang="en-US" altLang="ja-JP" b="1" dirty="0">
                <a:solidFill>
                  <a:srgbClr val="FF0000"/>
                </a:solidFill>
              </a:rPr>
              <a:t>(</a:t>
            </a:r>
            <a:r>
              <a:rPr kumimoji="1" lang="ja-JP" altLang="en-US" b="1" dirty="0">
                <a:solidFill>
                  <a:srgbClr val="FF0000"/>
                </a:solidFill>
              </a:rPr>
              <a:t>土地</a:t>
            </a:r>
            <a:r>
              <a:rPr kumimoji="1" lang="en-US" altLang="ja-JP" b="1" dirty="0">
                <a:solidFill>
                  <a:srgbClr val="FF0000"/>
                </a:solidFill>
              </a:rPr>
              <a:t>)</a:t>
            </a:r>
            <a:r>
              <a:rPr kumimoji="1" lang="ja-JP" altLang="en-US" b="1" dirty="0">
                <a:solidFill>
                  <a:srgbClr val="FF0000"/>
                </a:solidFill>
              </a:rPr>
              <a:t>タスクの新規作成を行った物件</a:t>
            </a:r>
          </a:p>
        </p:txBody>
      </p:sp>
    </p:spTree>
    <p:extLst>
      <p:ext uri="{BB962C8B-B14F-4D97-AF65-F5344CB8AC3E}">
        <p14:creationId xmlns:p14="http://schemas.microsoft.com/office/powerpoint/2010/main" val="2115264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36C5A-C054-1456-1D72-03D63D2D9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18678D-E0F9-60C0-7A6B-784829EDE0B7}"/>
              </a:ext>
            </a:extLst>
          </p:cNvPr>
          <p:cNvSpPr txBox="1"/>
          <p:nvPr/>
        </p:nvSpPr>
        <p:spPr>
          <a:xfrm>
            <a:off x="235765" y="144679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買取決済確認書について</a:t>
            </a:r>
          </a:p>
        </p:txBody>
      </p:sp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C5C938EB-8ADD-264E-7469-9134D4E39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2025/12/4</a:t>
            </a:r>
            <a:endParaRPr lang="ja-JP" altLang="en-US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F5E596CD-C541-A391-67C9-C880B265C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8025-A39C-480C-828A-B36C18CEF76A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12" name="図 11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EDB4FC0E-31AF-FE03-7E8F-DC0CBA6A0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894" y="783357"/>
            <a:ext cx="4193506" cy="56275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07DDEAB-038F-E0ED-C9D5-BF3673C11E6B}"/>
              </a:ext>
            </a:extLst>
          </p:cNvPr>
          <p:cNvSpPr txBox="1"/>
          <p:nvPr/>
        </p:nvSpPr>
        <p:spPr>
          <a:xfrm>
            <a:off x="582596" y="1069106"/>
            <a:ext cx="55134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入力手順の詳細版は、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en-US" altLang="ja-JP" sz="2400" dirty="0"/>
              <a:t>【</a:t>
            </a:r>
            <a:r>
              <a:rPr kumimoji="1" lang="ja-JP" altLang="en-US" sz="2400" dirty="0"/>
              <a:t>決済確認書について（入力詳細）</a:t>
            </a:r>
            <a:r>
              <a:rPr kumimoji="1" lang="en-US" altLang="ja-JP" sz="2400" dirty="0"/>
              <a:t>】</a:t>
            </a:r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をご確認下さい。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FE14F60-9ECC-4E19-F0BA-7F2E9748B356}"/>
              </a:ext>
            </a:extLst>
          </p:cNvPr>
          <p:cNvSpPr/>
          <p:nvPr/>
        </p:nvSpPr>
        <p:spPr>
          <a:xfrm>
            <a:off x="8667750" y="4762500"/>
            <a:ext cx="1971675" cy="4762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8638F203-EBA6-0427-151E-014A591AEDE3}"/>
              </a:ext>
            </a:extLst>
          </p:cNvPr>
          <p:cNvCxnSpPr/>
          <p:nvPr/>
        </p:nvCxnSpPr>
        <p:spPr>
          <a:xfrm>
            <a:off x="5162550" y="2181225"/>
            <a:ext cx="3505200" cy="25812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311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8AA3F-81E6-0767-0DC9-A2E6C1206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1C1BFCE-37D6-C554-E3CC-BAB207EAF2BD}"/>
              </a:ext>
            </a:extLst>
          </p:cNvPr>
          <p:cNvSpPr txBox="1"/>
          <p:nvPr/>
        </p:nvSpPr>
        <p:spPr>
          <a:xfrm>
            <a:off x="235765" y="144679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買取決済確認書について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B095B43-8564-DA8B-2934-2BA97805D691}"/>
              </a:ext>
            </a:extLst>
          </p:cNvPr>
          <p:cNvSpPr txBox="1"/>
          <p:nvPr/>
        </p:nvSpPr>
        <p:spPr>
          <a:xfrm>
            <a:off x="463484" y="667899"/>
            <a:ext cx="112650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分譲</a:t>
            </a:r>
            <a:r>
              <a:rPr kumimoji="1" lang="en-US" altLang="ja-JP" b="1" dirty="0"/>
              <a:t>(</a:t>
            </a:r>
            <a:r>
              <a:rPr kumimoji="1" lang="ja-JP" altLang="en-US" b="1" dirty="0"/>
              <a:t>土地</a:t>
            </a:r>
            <a:r>
              <a:rPr kumimoji="1" lang="en-US" altLang="ja-JP" b="1" dirty="0"/>
              <a:t>)</a:t>
            </a:r>
            <a:r>
              <a:rPr kumimoji="1" lang="ja-JP" altLang="en-US" b="1" dirty="0"/>
              <a:t>ータスク管理</a:t>
            </a:r>
            <a:endParaRPr kumimoji="1" lang="en-US" altLang="ja-JP" b="1" dirty="0"/>
          </a:p>
          <a:p>
            <a:endParaRPr kumimoji="1" lang="en-US" altLang="ja-JP" b="1" dirty="0"/>
          </a:p>
          <a:p>
            <a:r>
              <a:rPr kumimoji="1" lang="ja-JP" altLang="en-US" dirty="0"/>
              <a:t>④買取決済確認</a:t>
            </a:r>
            <a:br>
              <a:rPr kumimoji="1" lang="en-US" altLang="ja-JP" dirty="0"/>
            </a:br>
            <a:endParaRPr lang="en-US" altLang="ja-JP" dirty="0"/>
          </a:p>
          <a:p>
            <a:pPr marL="263525"/>
            <a:r>
              <a:rPr kumimoji="1" lang="ja-JP" altLang="en-US" b="1" dirty="0"/>
              <a:t>決済条件</a:t>
            </a:r>
            <a:endParaRPr kumimoji="1" lang="en-US" altLang="ja-JP" b="1" dirty="0"/>
          </a:p>
          <a:p>
            <a:pPr marL="549275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決済条件有無、決済条件（概略）を記載</a:t>
            </a:r>
            <a:br>
              <a:rPr kumimoji="1" lang="en-US" altLang="ja-JP" dirty="0"/>
            </a:br>
            <a:endParaRPr kumimoji="1" lang="en-US" altLang="ja-JP" dirty="0"/>
          </a:p>
          <a:p>
            <a:pPr marL="263525"/>
            <a:r>
              <a:rPr kumimoji="1" lang="ja-JP" altLang="en-US" b="1" dirty="0"/>
              <a:t>作成日・取引日</a:t>
            </a:r>
            <a:endParaRPr kumimoji="1" lang="en-US" altLang="ja-JP" b="1" dirty="0"/>
          </a:p>
          <a:p>
            <a:pPr marL="549275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作成日を記載</a:t>
            </a:r>
            <a:endParaRPr kumimoji="1" lang="en-US" altLang="ja-JP" dirty="0"/>
          </a:p>
          <a:p>
            <a:pPr marL="549275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取引日時を記載</a:t>
            </a:r>
            <a:endParaRPr kumimoji="1" lang="en-US" altLang="ja-JP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0E13FB8-12D5-852E-6F14-FD24AA652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898" y="2831082"/>
            <a:ext cx="8298730" cy="3882239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68060A0-940B-9675-DEDF-E3E0D34F5BBF}"/>
              </a:ext>
            </a:extLst>
          </p:cNvPr>
          <p:cNvSpPr/>
          <p:nvPr/>
        </p:nvSpPr>
        <p:spPr>
          <a:xfrm>
            <a:off x="5125504" y="4278732"/>
            <a:ext cx="6526023" cy="84937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95BE840-B536-02E2-62BE-21C0C2369A44}"/>
              </a:ext>
            </a:extLst>
          </p:cNvPr>
          <p:cNvSpPr/>
          <p:nvPr/>
        </p:nvSpPr>
        <p:spPr>
          <a:xfrm>
            <a:off x="5125503" y="5412345"/>
            <a:ext cx="6526023" cy="105444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658366EE-2724-BA63-6F7F-9425233D7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2025/12/4</a:t>
            </a:r>
            <a:endParaRPr lang="ja-JP" altLang="en-US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8C8CF355-5A18-D07F-5C6D-681C172C9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8025-A39C-480C-828A-B36C18CEF76A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2E39B3D-12B4-B90C-07CC-EF4A6D0BAC12}"/>
              </a:ext>
            </a:extLst>
          </p:cNvPr>
          <p:cNvSpPr txBox="1"/>
          <p:nvPr/>
        </p:nvSpPr>
        <p:spPr>
          <a:xfrm>
            <a:off x="5625893" y="144679"/>
            <a:ext cx="5525241" cy="26161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tx1"/>
                </a:solidFill>
              </a:rPr>
              <a:t>承認期日</a:t>
            </a:r>
            <a:endParaRPr lang="en-US" altLang="ja-JP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b="1" dirty="0">
                <a:solidFill>
                  <a:schemeClr val="tx1"/>
                </a:solidFill>
              </a:rPr>
              <a:t>承認申請は、承認者の方々が確認できるように日程に</a:t>
            </a:r>
            <a:r>
              <a:rPr kumimoji="1" lang="ja-JP" altLang="en-US" b="1" dirty="0">
                <a:solidFill>
                  <a:srgbClr val="FF0000"/>
                </a:solidFill>
              </a:rPr>
              <a:t>余裕を持って申請</a:t>
            </a:r>
            <a:r>
              <a:rPr kumimoji="1" lang="ja-JP" altLang="en-US" b="1" dirty="0">
                <a:solidFill>
                  <a:schemeClr val="tx1"/>
                </a:solidFill>
              </a:rPr>
              <a:t>してください。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b="1" dirty="0">
                <a:solidFill>
                  <a:schemeClr val="tx1"/>
                </a:solidFill>
              </a:rPr>
              <a:t>買取決済確認書の</a:t>
            </a:r>
            <a:r>
              <a:rPr kumimoji="1" lang="ja-JP" altLang="en-US" b="1" dirty="0">
                <a:solidFill>
                  <a:srgbClr val="FF0000"/>
                </a:solidFill>
              </a:rPr>
              <a:t>承認が得られていない場合、買取決済は不可</a:t>
            </a:r>
            <a:r>
              <a:rPr kumimoji="1" lang="ja-JP" altLang="en-US" b="1" dirty="0">
                <a:solidFill>
                  <a:schemeClr val="tx1"/>
                </a:solidFill>
              </a:rPr>
              <a:t>となります。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b="1" dirty="0">
                <a:solidFill>
                  <a:schemeClr val="tx1"/>
                </a:solidFill>
              </a:rPr>
              <a:t>買取決済確認書は、</a:t>
            </a:r>
            <a:r>
              <a:rPr kumimoji="1" lang="ja-JP" altLang="en-US" b="1" dirty="0">
                <a:solidFill>
                  <a:srgbClr val="FF0000"/>
                </a:solidFill>
              </a:rPr>
              <a:t>決済日の</a:t>
            </a:r>
            <a:r>
              <a:rPr kumimoji="1" lang="en-US" altLang="ja-JP" b="1" dirty="0">
                <a:solidFill>
                  <a:srgbClr val="FF0000"/>
                </a:solidFill>
              </a:rPr>
              <a:t>3</a:t>
            </a:r>
            <a:r>
              <a:rPr kumimoji="1" lang="ja-JP" altLang="en-US" b="1" dirty="0">
                <a:solidFill>
                  <a:srgbClr val="FF0000"/>
                </a:solidFill>
              </a:rPr>
              <a:t>営業日前までに承認</a:t>
            </a:r>
            <a:r>
              <a:rPr kumimoji="1" lang="ja-JP" altLang="en-US" b="1" dirty="0">
                <a:solidFill>
                  <a:schemeClr val="tx1"/>
                </a:solidFill>
              </a:rPr>
              <a:t>を受けて下さい。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b="1" dirty="0">
                <a:solidFill>
                  <a:schemeClr val="tx1"/>
                </a:solidFill>
              </a:rPr>
              <a:t>承認が間に合わない場合、必ず管理部にご相談ください。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911120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3D702-3AEE-E877-D1DD-C9A3F1B1D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115B73-9502-0E2E-FD9C-4DBF487EE212}"/>
              </a:ext>
            </a:extLst>
          </p:cNvPr>
          <p:cNvSpPr txBox="1"/>
          <p:nvPr/>
        </p:nvSpPr>
        <p:spPr>
          <a:xfrm>
            <a:off x="235765" y="144679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買取決済確認書について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D89CDC2-AB3F-851E-BA4C-8471F6E8F0FA}"/>
              </a:ext>
            </a:extLst>
          </p:cNvPr>
          <p:cNvSpPr txBox="1"/>
          <p:nvPr/>
        </p:nvSpPr>
        <p:spPr>
          <a:xfrm>
            <a:off x="463483" y="667899"/>
            <a:ext cx="11265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分譲</a:t>
            </a:r>
            <a:r>
              <a:rPr kumimoji="1" lang="en-US" altLang="ja-JP" b="1" dirty="0"/>
              <a:t>(</a:t>
            </a:r>
            <a:r>
              <a:rPr kumimoji="1" lang="ja-JP" altLang="en-US" b="1" dirty="0"/>
              <a:t>土地</a:t>
            </a:r>
            <a:r>
              <a:rPr kumimoji="1" lang="en-US" altLang="ja-JP" b="1" dirty="0"/>
              <a:t>)</a:t>
            </a:r>
            <a:r>
              <a:rPr kumimoji="1" lang="ja-JP" altLang="en-US" b="1" dirty="0"/>
              <a:t>ータスク管理</a:t>
            </a:r>
            <a:br>
              <a:rPr kumimoji="1" lang="en-US" altLang="ja-JP" b="1" dirty="0"/>
            </a:br>
            <a:endParaRPr kumimoji="1" lang="en-US" altLang="ja-JP" b="1" dirty="0"/>
          </a:p>
          <a:p>
            <a:r>
              <a:rPr kumimoji="1" lang="ja-JP" altLang="en-US" dirty="0"/>
              <a:t>④買取決済確認</a:t>
            </a:r>
            <a:br>
              <a:rPr kumimoji="1" lang="en-US" altLang="ja-JP" dirty="0"/>
            </a:br>
            <a:endParaRPr lang="en-US" altLang="ja-JP" dirty="0"/>
          </a:p>
          <a:p>
            <a:pPr marL="549275" indent="-285750">
              <a:buFont typeface="Arial" panose="020B0604020202020204" pitchFamily="34" charset="0"/>
              <a:buChar char="•"/>
            </a:pPr>
            <a:r>
              <a:rPr kumimoji="1" lang="ja-JP" altLang="en-US" b="1" dirty="0"/>
              <a:t>仕入原価登録</a:t>
            </a:r>
            <a:br>
              <a:rPr kumimoji="1" lang="en-US" altLang="ja-JP" dirty="0"/>
            </a:br>
            <a:r>
              <a:rPr kumimoji="1" lang="ja-JP" altLang="en-US" dirty="0"/>
              <a:t>ここで、入力した情報が、決済確認書に表示されます。</a:t>
            </a:r>
            <a:endParaRPr kumimoji="1" lang="en-US" altLang="ja-JP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3A70901-852D-A6FE-F224-EC68236DD2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366"/>
          <a:stretch>
            <a:fillRect/>
          </a:stretch>
        </p:blipFill>
        <p:spPr>
          <a:xfrm>
            <a:off x="1682684" y="2888306"/>
            <a:ext cx="8826631" cy="382501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E3E75DA-D9FF-C490-4B14-4D453CBD83AA}"/>
              </a:ext>
            </a:extLst>
          </p:cNvPr>
          <p:cNvSpPr/>
          <p:nvPr/>
        </p:nvSpPr>
        <p:spPr>
          <a:xfrm>
            <a:off x="3268424" y="4033635"/>
            <a:ext cx="7035073" cy="258398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C62EED3C-2F6E-16C6-E813-1E92E92B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2025/12/4</a:t>
            </a:r>
            <a:endParaRPr lang="ja-JP" altLang="en-US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A4B2D8-24E6-62F1-2CD0-14354B18F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8025-A39C-480C-828A-B36C18CEF76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7378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02EA6-D107-3078-7DEC-1C9990520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956AEEC-4321-870D-70F9-BC9AF8E0FB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716" b="7724"/>
          <a:stretch>
            <a:fillRect/>
          </a:stretch>
        </p:blipFill>
        <p:spPr>
          <a:xfrm>
            <a:off x="4111659" y="1995410"/>
            <a:ext cx="7959365" cy="3990611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0637EE-59C9-43BD-FAC6-543370B9C941}"/>
              </a:ext>
            </a:extLst>
          </p:cNvPr>
          <p:cNvSpPr txBox="1"/>
          <p:nvPr/>
        </p:nvSpPr>
        <p:spPr>
          <a:xfrm>
            <a:off x="235765" y="144679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買取決済確認書について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B32BA2F-C87A-0D93-4842-7277349B7738}"/>
              </a:ext>
            </a:extLst>
          </p:cNvPr>
          <p:cNvSpPr txBox="1"/>
          <p:nvPr/>
        </p:nvSpPr>
        <p:spPr>
          <a:xfrm>
            <a:off x="463483" y="667899"/>
            <a:ext cx="36371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分譲</a:t>
            </a:r>
            <a:r>
              <a:rPr kumimoji="1" lang="en-US" altLang="ja-JP" b="1" dirty="0"/>
              <a:t>(</a:t>
            </a:r>
            <a:r>
              <a:rPr kumimoji="1" lang="ja-JP" altLang="en-US" b="1" dirty="0"/>
              <a:t>土地</a:t>
            </a:r>
            <a:r>
              <a:rPr kumimoji="1" lang="en-US" altLang="ja-JP" b="1" dirty="0"/>
              <a:t>)</a:t>
            </a:r>
            <a:r>
              <a:rPr kumimoji="1" lang="ja-JP" altLang="en-US" b="1" dirty="0"/>
              <a:t>ータスク管理</a:t>
            </a:r>
            <a:br>
              <a:rPr kumimoji="1" lang="en-US" altLang="ja-JP" b="1" dirty="0"/>
            </a:br>
            <a:endParaRPr kumimoji="1" lang="en-US" altLang="ja-JP" b="1" dirty="0"/>
          </a:p>
          <a:p>
            <a:r>
              <a:rPr kumimoji="1" lang="ja-JP" altLang="en-US" dirty="0"/>
              <a:t>④買取決済確認</a:t>
            </a:r>
            <a:br>
              <a:rPr kumimoji="1" lang="en-US" altLang="ja-JP" dirty="0"/>
            </a:br>
            <a:endParaRPr lang="en-US" altLang="ja-JP" dirty="0"/>
          </a:p>
          <a:p>
            <a:pPr marL="549275" indent="-285750">
              <a:buFont typeface="Arial" panose="020B0604020202020204" pitchFamily="34" charset="0"/>
              <a:buChar char="•"/>
            </a:pPr>
            <a:r>
              <a:rPr kumimoji="1" lang="ja-JP" altLang="en-US" b="1" dirty="0"/>
              <a:t>買取決済確認備考</a:t>
            </a:r>
            <a:br>
              <a:rPr lang="en-US" altLang="ja-JP" dirty="0"/>
            </a:br>
            <a:r>
              <a:rPr kumimoji="1" lang="ja-JP" altLang="en-US" dirty="0"/>
              <a:t>管理部等への申し送り事項を記入してください。</a:t>
            </a:r>
            <a:br>
              <a:rPr kumimoji="1" lang="en-US" altLang="ja-JP" dirty="0"/>
            </a:br>
            <a:endParaRPr kumimoji="1" lang="en-US" altLang="ja-JP" dirty="0"/>
          </a:p>
          <a:p>
            <a:pPr marL="549275" indent="-285750">
              <a:buFont typeface="Arial" panose="020B0604020202020204" pitchFamily="34" charset="0"/>
              <a:buChar char="•"/>
            </a:pPr>
            <a:r>
              <a:rPr kumimoji="1" lang="ja-JP" altLang="en-US" b="1" dirty="0"/>
              <a:t>ご持参品</a:t>
            </a:r>
            <a:br>
              <a:rPr kumimoji="1" lang="en-US" altLang="ja-JP" dirty="0"/>
            </a:br>
            <a:r>
              <a:rPr kumimoji="1" lang="ja-JP" altLang="en-US" dirty="0"/>
              <a:t>お客様にご持参いただく書類等に☑を付けて下さい。ご持参品</a:t>
            </a:r>
            <a:r>
              <a:rPr kumimoji="1" lang="en-US" altLang="ja-JP" dirty="0"/>
              <a:t>11</a:t>
            </a:r>
            <a:r>
              <a:rPr kumimoji="1" lang="ja-JP" altLang="en-US" dirty="0"/>
              <a:t>、ご持参品</a:t>
            </a:r>
            <a:r>
              <a:rPr kumimoji="1" lang="en-US" altLang="ja-JP" dirty="0"/>
              <a:t>12</a:t>
            </a:r>
            <a:r>
              <a:rPr kumimoji="1" lang="ja-JP" altLang="en-US" dirty="0"/>
              <a:t>は、自由に記載できます。</a:t>
            </a:r>
            <a:endParaRPr kumimoji="1" lang="en-US" altLang="ja-JP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BD92316-D7F3-13A4-9FC6-3F70EBAF97BA}"/>
              </a:ext>
            </a:extLst>
          </p:cNvPr>
          <p:cNvSpPr/>
          <p:nvPr/>
        </p:nvSpPr>
        <p:spPr>
          <a:xfrm>
            <a:off x="4611280" y="3336526"/>
            <a:ext cx="7230359" cy="95219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554F851-9878-1DC8-7103-BEE33348C01A}"/>
              </a:ext>
            </a:extLst>
          </p:cNvPr>
          <p:cNvSpPr/>
          <p:nvPr/>
        </p:nvSpPr>
        <p:spPr>
          <a:xfrm>
            <a:off x="4611279" y="4582435"/>
            <a:ext cx="7230359" cy="126218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0572E35-FE22-C2FE-E96B-7034988CC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2025/12/4</a:t>
            </a:r>
            <a:endParaRPr lang="ja-JP" altLang="en-US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08119C5F-3471-0DFB-A7CC-3B5F9FD8A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8025-A39C-480C-828A-B36C18CEF76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5690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8ABCC-66E8-A5BE-9087-2F4BA5E62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CBE3962-2AE1-24F6-DA0F-D988022786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16" b="16575"/>
          <a:stretch>
            <a:fillRect/>
          </a:stretch>
        </p:blipFill>
        <p:spPr>
          <a:xfrm>
            <a:off x="4459798" y="1640263"/>
            <a:ext cx="7732201" cy="401581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6BC9B84-21EC-5547-4C8C-FE3A5D28C219}"/>
              </a:ext>
            </a:extLst>
          </p:cNvPr>
          <p:cNvSpPr txBox="1"/>
          <p:nvPr/>
        </p:nvSpPr>
        <p:spPr>
          <a:xfrm>
            <a:off x="235765" y="144679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買取決済確認書について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3579132-C74C-8D72-B02F-C919B4D78623}"/>
              </a:ext>
            </a:extLst>
          </p:cNvPr>
          <p:cNvSpPr txBox="1"/>
          <p:nvPr/>
        </p:nvSpPr>
        <p:spPr>
          <a:xfrm>
            <a:off x="463483" y="667899"/>
            <a:ext cx="36371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分譲</a:t>
            </a:r>
            <a:r>
              <a:rPr kumimoji="1" lang="en-US" altLang="ja-JP" b="1" dirty="0"/>
              <a:t>(</a:t>
            </a:r>
            <a:r>
              <a:rPr kumimoji="1" lang="ja-JP" altLang="en-US" b="1" dirty="0"/>
              <a:t>土地</a:t>
            </a:r>
            <a:r>
              <a:rPr kumimoji="1" lang="en-US" altLang="ja-JP" b="1" dirty="0"/>
              <a:t>)</a:t>
            </a:r>
            <a:r>
              <a:rPr kumimoji="1" lang="ja-JP" altLang="en-US" b="1" dirty="0"/>
              <a:t>ータスク管理</a:t>
            </a:r>
            <a:br>
              <a:rPr kumimoji="1" lang="en-US" altLang="ja-JP" b="1" dirty="0"/>
            </a:br>
            <a:endParaRPr kumimoji="1" lang="en-US" altLang="ja-JP" b="1" dirty="0"/>
          </a:p>
          <a:p>
            <a:r>
              <a:rPr kumimoji="1" lang="ja-JP" altLang="en-US" dirty="0"/>
              <a:t>④買取決済確認</a:t>
            </a:r>
            <a:br>
              <a:rPr kumimoji="1" lang="en-US" altLang="ja-JP" dirty="0"/>
            </a:br>
            <a:endParaRPr lang="en-US" altLang="ja-JP" dirty="0"/>
          </a:p>
          <a:p>
            <a:pPr marL="549275" indent="-285750">
              <a:buFont typeface="Arial" panose="020B0604020202020204" pitchFamily="34" charset="0"/>
              <a:buChar char="•"/>
            </a:pPr>
            <a:r>
              <a:rPr kumimoji="1" lang="ja-JP" altLang="en-US" b="1" dirty="0"/>
              <a:t>書類保管</a:t>
            </a:r>
            <a:br>
              <a:rPr lang="en-US" altLang="ja-JP" dirty="0"/>
            </a:br>
            <a:r>
              <a:rPr lang="ja-JP" altLang="en-US" dirty="0"/>
              <a:t>振込依頼書、契約書や</a:t>
            </a:r>
            <a:br>
              <a:rPr lang="en-US" altLang="ja-JP" dirty="0"/>
            </a:br>
            <a:r>
              <a:rPr lang="ja-JP" altLang="en-US" u="sng" dirty="0"/>
              <a:t>決済条件がある場合の確認資料</a:t>
            </a:r>
            <a:r>
              <a:rPr lang="ja-JP" altLang="en-US" dirty="0"/>
              <a:t>を添付してください。</a:t>
            </a:r>
            <a:endParaRPr kumimoji="1" lang="en-US" altLang="ja-JP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7401894-200B-C436-5B37-C66D8A460D0E}"/>
              </a:ext>
            </a:extLst>
          </p:cNvPr>
          <p:cNvSpPr/>
          <p:nvPr/>
        </p:nvSpPr>
        <p:spPr>
          <a:xfrm>
            <a:off x="4967926" y="2760200"/>
            <a:ext cx="7015113" cy="289588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7162B25D-D888-02BD-DCDA-F5809B34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2025/12/4</a:t>
            </a: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D19F10C-1853-381B-3C16-8D7CC6245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8025-A39C-480C-828A-B36C18CEF76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2336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57A26-6C34-C6F1-7C9A-1E32BB51A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F7B2A924-7DD2-A4C3-7BD1-E0F43F6B2A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067" b="14028"/>
          <a:stretch>
            <a:fillRect/>
          </a:stretch>
        </p:blipFill>
        <p:spPr>
          <a:xfrm>
            <a:off x="4151058" y="1480008"/>
            <a:ext cx="8040942" cy="4345757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1CE861-1804-238B-A4F5-6E1ACC542ECD}"/>
              </a:ext>
            </a:extLst>
          </p:cNvPr>
          <p:cNvSpPr txBox="1"/>
          <p:nvPr/>
        </p:nvSpPr>
        <p:spPr>
          <a:xfrm>
            <a:off x="235765" y="144679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買取決済確認書について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143927B-FD69-372B-C36B-830D46056B37}"/>
              </a:ext>
            </a:extLst>
          </p:cNvPr>
          <p:cNvSpPr txBox="1"/>
          <p:nvPr/>
        </p:nvSpPr>
        <p:spPr>
          <a:xfrm>
            <a:off x="463483" y="667899"/>
            <a:ext cx="36371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分譲</a:t>
            </a:r>
            <a:r>
              <a:rPr kumimoji="1" lang="en-US" altLang="ja-JP" b="1" dirty="0"/>
              <a:t>(</a:t>
            </a:r>
            <a:r>
              <a:rPr kumimoji="1" lang="ja-JP" altLang="en-US" b="1" dirty="0"/>
              <a:t>土地</a:t>
            </a:r>
            <a:r>
              <a:rPr kumimoji="1" lang="en-US" altLang="ja-JP" b="1" dirty="0"/>
              <a:t>)</a:t>
            </a:r>
            <a:r>
              <a:rPr kumimoji="1" lang="ja-JP" altLang="en-US" b="1" dirty="0"/>
              <a:t>ータスク管理</a:t>
            </a:r>
            <a:br>
              <a:rPr kumimoji="1" lang="en-US" altLang="ja-JP" b="1" dirty="0"/>
            </a:br>
            <a:endParaRPr kumimoji="1" lang="en-US" altLang="ja-JP" b="1" dirty="0"/>
          </a:p>
          <a:p>
            <a:r>
              <a:rPr kumimoji="1" lang="ja-JP" altLang="en-US" dirty="0"/>
              <a:t>④買取決済確認</a:t>
            </a:r>
            <a:br>
              <a:rPr kumimoji="1" lang="en-US" altLang="ja-JP" dirty="0"/>
            </a:br>
            <a:endParaRPr lang="en-US" altLang="ja-JP" dirty="0"/>
          </a:p>
          <a:p>
            <a:pPr marL="549275" indent="-285750">
              <a:buFont typeface="Arial" panose="020B0604020202020204" pitchFamily="34" charset="0"/>
              <a:buChar char="•"/>
            </a:pPr>
            <a:r>
              <a:rPr kumimoji="1" lang="ja-JP" altLang="en-US" b="1" dirty="0"/>
              <a:t>決済確認書出力</a:t>
            </a:r>
            <a:br>
              <a:rPr lang="en-US" altLang="ja-JP" dirty="0"/>
            </a:br>
            <a:r>
              <a:rPr lang="en-US" altLang="ja-JP" dirty="0"/>
              <a:t>【</a:t>
            </a:r>
            <a:r>
              <a:rPr lang="ja-JP" altLang="en-US" dirty="0"/>
              <a:t>出力</a:t>
            </a:r>
            <a:r>
              <a:rPr lang="en-US" altLang="ja-JP" dirty="0"/>
              <a:t>】</a:t>
            </a:r>
            <a:r>
              <a:rPr lang="ja-JP" altLang="en-US" dirty="0"/>
              <a:t>をクリックし、申請を行って下さい。</a:t>
            </a:r>
            <a:endParaRPr kumimoji="1" lang="en-US" altLang="ja-JP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A2AA41B-2818-5272-0A0C-6EC32EE2FE9D}"/>
              </a:ext>
            </a:extLst>
          </p:cNvPr>
          <p:cNvSpPr/>
          <p:nvPr/>
        </p:nvSpPr>
        <p:spPr>
          <a:xfrm>
            <a:off x="4628562" y="5377991"/>
            <a:ext cx="7354478" cy="37235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EFE5817-3E08-CE30-976A-B0D915766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494" y="2894029"/>
            <a:ext cx="2423006" cy="3644864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14" name="日付プレースホルダー 13">
            <a:extLst>
              <a:ext uri="{FF2B5EF4-FFF2-40B4-BE49-F238E27FC236}">
                <a16:creationId xmlns:a16="http://schemas.microsoft.com/office/drawing/2014/main" id="{D15B84E3-05FA-DE16-5DE2-2E78D06D1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2025/12/4</a:t>
            </a:r>
            <a:endParaRPr lang="ja-JP" altLang="en-US"/>
          </a:p>
        </p:txBody>
      </p:sp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B875F35B-3DD4-9D07-59B0-2E206D1A5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8025-A39C-480C-828A-B36C18CEF76A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72AC930-0C0C-4D4D-4FF9-50C3AFAFE4E3}"/>
              </a:ext>
            </a:extLst>
          </p:cNvPr>
          <p:cNvSpPr txBox="1"/>
          <p:nvPr/>
        </p:nvSpPr>
        <p:spPr>
          <a:xfrm>
            <a:off x="4817886" y="5892562"/>
            <a:ext cx="6707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出力ボタンをクリックし</a:t>
            </a:r>
            <a:r>
              <a:rPr kumimoji="1" lang="en-US" altLang="ja-JP" b="1" dirty="0">
                <a:solidFill>
                  <a:srgbClr val="FF0000"/>
                </a:solidFill>
              </a:rPr>
              <a:t>,</a:t>
            </a:r>
            <a:r>
              <a:rPr kumimoji="1" lang="ja-JP" altLang="en-US" b="1" dirty="0">
                <a:solidFill>
                  <a:srgbClr val="FF0000"/>
                </a:solidFill>
              </a:rPr>
              <a:t>決済確認書の内容を確認して下さい。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r>
              <a:rPr kumimoji="1" lang="ja-JP" altLang="en-US" b="1" dirty="0">
                <a:solidFill>
                  <a:srgbClr val="FF0000"/>
                </a:solidFill>
              </a:rPr>
              <a:t>誤りがある場合は、管理部担当が、却下します。</a:t>
            </a:r>
          </a:p>
        </p:txBody>
      </p:sp>
    </p:spTree>
    <p:extLst>
      <p:ext uri="{BB962C8B-B14F-4D97-AF65-F5344CB8AC3E}">
        <p14:creationId xmlns:p14="http://schemas.microsoft.com/office/powerpoint/2010/main" val="628377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111C4-7C8C-4888-F90B-D2C69F58C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1D627BA-8404-D371-7DF3-58E17E798BBA}"/>
              </a:ext>
            </a:extLst>
          </p:cNvPr>
          <p:cNvSpPr txBox="1"/>
          <p:nvPr/>
        </p:nvSpPr>
        <p:spPr>
          <a:xfrm>
            <a:off x="235765" y="144679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買取決済確認書について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BE95468-3150-9E61-3B93-A6927B13C844}"/>
              </a:ext>
            </a:extLst>
          </p:cNvPr>
          <p:cNvSpPr txBox="1"/>
          <p:nvPr/>
        </p:nvSpPr>
        <p:spPr>
          <a:xfrm>
            <a:off x="463483" y="667899"/>
            <a:ext cx="36371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分譲</a:t>
            </a:r>
            <a:r>
              <a:rPr kumimoji="1" lang="en-US" altLang="ja-JP" b="1" dirty="0"/>
              <a:t>(</a:t>
            </a:r>
            <a:r>
              <a:rPr kumimoji="1" lang="ja-JP" altLang="en-US" b="1" dirty="0"/>
              <a:t>土地</a:t>
            </a:r>
            <a:r>
              <a:rPr kumimoji="1" lang="en-US" altLang="ja-JP" b="1" dirty="0"/>
              <a:t>)</a:t>
            </a:r>
            <a:r>
              <a:rPr kumimoji="1" lang="ja-JP" altLang="en-US" b="1" dirty="0"/>
              <a:t>ータスク管理</a:t>
            </a:r>
            <a:br>
              <a:rPr kumimoji="1" lang="en-US" altLang="ja-JP" b="1" dirty="0"/>
            </a:br>
            <a:endParaRPr kumimoji="1" lang="en-US" altLang="ja-JP" b="1" dirty="0"/>
          </a:p>
          <a:p>
            <a:r>
              <a:rPr kumimoji="1" lang="ja-JP" altLang="en-US" dirty="0"/>
              <a:t>④買取決済確認</a:t>
            </a:r>
            <a:br>
              <a:rPr kumimoji="1" lang="en-US" altLang="ja-JP" dirty="0"/>
            </a:br>
            <a:endParaRPr lang="en-US" altLang="ja-JP" dirty="0"/>
          </a:p>
          <a:p>
            <a:pPr marL="549275" indent="-285750">
              <a:buFont typeface="Arial" panose="020B0604020202020204" pitchFamily="34" charset="0"/>
              <a:buChar char="•"/>
            </a:pPr>
            <a:r>
              <a:rPr lang="ja-JP" altLang="en-US" dirty="0"/>
              <a:t>決済確認書　申請</a:t>
            </a:r>
            <a:br>
              <a:rPr lang="en-US" altLang="ja-JP" dirty="0"/>
            </a:br>
            <a:r>
              <a:rPr lang="ja-JP" altLang="en-US" b="1" dirty="0"/>
              <a:t>申請は、店長のみ可能</a:t>
            </a:r>
            <a:r>
              <a:rPr lang="ja-JP" altLang="en-US" dirty="0"/>
              <a:t>です。</a:t>
            </a:r>
            <a:endParaRPr lang="en-US" altLang="ja-JP" dirty="0"/>
          </a:p>
          <a:p>
            <a:pPr marL="549275" indent="-285750">
              <a:buFont typeface="Arial" panose="020B0604020202020204" pitchFamily="34" charset="0"/>
              <a:buChar char="•"/>
            </a:pPr>
            <a:r>
              <a:rPr kumimoji="1" lang="ja-JP" altLang="en-US" u="sng" dirty="0"/>
              <a:t>担当者は、申請のための準備が出来た時点で、店長に申請を依頼</a:t>
            </a:r>
            <a:r>
              <a:rPr kumimoji="1" lang="ja-JP" altLang="en-US" dirty="0"/>
              <a:t>してください</a:t>
            </a:r>
            <a:endParaRPr kumimoji="1"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9EE4235-4E2F-839A-313E-CB0FA9D0F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05" y="3604779"/>
            <a:ext cx="2924583" cy="148610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6AC02FF-25C6-D462-21A5-5064D4D63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230" y="622575"/>
            <a:ext cx="2839818" cy="367598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791555A-04E7-79F7-0F93-B8D331F21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7736" y="1541708"/>
            <a:ext cx="2836959" cy="367598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BB09CE3-E490-D05D-3471-105C2DD452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8343" y="2248934"/>
            <a:ext cx="3355274" cy="3954027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8D77D92-0B18-AB0D-D9BF-E85EC11518E3}"/>
              </a:ext>
            </a:extLst>
          </p:cNvPr>
          <p:cNvSpPr/>
          <p:nvPr/>
        </p:nvSpPr>
        <p:spPr>
          <a:xfrm>
            <a:off x="840705" y="3590262"/>
            <a:ext cx="2924582" cy="148610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CB3B682-C6EC-9839-FE80-D8B7C1A6C606}"/>
              </a:ext>
            </a:extLst>
          </p:cNvPr>
          <p:cNvSpPr/>
          <p:nvPr/>
        </p:nvSpPr>
        <p:spPr>
          <a:xfrm>
            <a:off x="5505517" y="1717515"/>
            <a:ext cx="433838" cy="6539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42A0D45-C7A4-1541-61C7-A0F596E75906}"/>
              </a:ext>
            </a:extLst>
          </p:cNvPr>
          <p:cNvSpPr/>
          <p:nvPr/>
        </p:nvSpPr>
        <p:spPr>
          <a:xfrm>
            <a:off x="7228902" y="2633487"/>
            <a:ext cx="433838" cy="6539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18DC465-06C8-7CDD-D641-34BD02C056C5}"/>
              </a:ext>
            </a:extLst>
          </p:cNvPr>
          <p:cNvSpPr/>
          <p:nvPr/>
        </p:nvSpPr>
        <p:spPr>
          <a:xfrm>
            <a:off x="9271228" y="3445690"/>
            <a:ext cx="433838" cy="6539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D059DC4C-2BFA-4BAD-3A70-4DDD34205909}"/>
              </a:ext>
            </a:extLst>
          </p:cNvPr>
          <p:cNvSpPr/>
          <p:nvPr/>
        </p:nvSpPr>
        <p:spPr>
          <a:xfrm rot="8095813">
            <a:off x="5799300" y="1781909"/>
            <a:ext cx="660483" cy="273378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A3122A70-B958-6C22-EC84-5F0E78AADBFC}"/>
              </a:ext>
            </a:extLst>
          </p:cNvPr>
          <p:cNvSpPr/>
          <p:nvPr/>
        </p:nvSpPr>
        <p:spPr>
          <a:xfrm rot="8095813">
            <a:off x="7535101" y="2676022"/>
            <a:ext cx="660483" cy="273378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D61D1A45-33A2-CDD1-A97D-8022BDC1ED82}"/>
              </a:ext>
            </a:extLst>
          </p:cNvPr>
          <p:cNvSpPr/>
          <p:nvPr/>
        </p:nvSpPr>
        <p:spPr>
          <a:xfrm rot="8095813">
            <a:off x="9592827" y="3497527"/>
            <a:ext cx="660483" cy="273378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C2C40192-3314-0961-FA72-0E5A997C2D88}"/>
              </a:ext>
            </a:extLst>
          </p:cNvPr>
          <p:cNvSpPr/>
          <p:nvPr/>
        </p:nvSpPr>
        <p:spPr>
          <a:xfrm rot="8095813">
            <a:off x="3522565" y="4381333"/>
            <a:ext cx="973708" cy="273378"/>
          </a:xfrm>
          <a:prstGeom prst="rightArrow">
            <a:avLst>
              <a:gd name="adj1" fmla="val 40433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日付プレースホルダー 21">
            <a:extLst>
              <a:ext uri="{FF2B5EF4-FFF2-40B4-BE49-F238E27FC236}">
                <a16:creationId xmlns:a16="http://schemas.microsoft.com/office/drawing/2014/main" id="{861E9B6A-8894-B85F-B257-04DB63F60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2025/12/4</a:t>
            </a:r>
            <a:endParaRPr lang="ja-JP" altLang="en-US"/>
          </a:p>
        </p:txBody>
      </p:sp>
      <p:sp>
        <p:nvSpPr>
          <p:cNvPr id="23" name="スライド番号プレースホルダー 22">
            <a:extLst>
              <a:ext uri="{FF2B5EF4-FFF2-40B4-BE49-F238E27FC236}">
                <a16:creationId xmlns:a16="http://schemas.microsoft.com/office/drawing/2014/main" id="{55AE718D-35E5-4CAE-02B5-F2C7C2678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8025-A39C-480C-828A-B36C18CEF76A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89AD7EB-C81E-A85C-4413-2E625FC4D7F4}"/>
              </a:ext>
            </a:extLst>
          </p:cNvPr>
          <p:cNvSpPr txBox="1"/>
          <p:nvPr/>
        </p:nvSpPr>
        <p:spPr>
          <a:xfrm>
            <a:off x="4362743" y="4333315"/>
            <a:ext cx="1394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/>
              <a:t>管理部</a:t>
            </a:r>
            <a:endParaRPr kumimoji="1" lang="en-US" altLang="ja-JP" sz="1200" b="1" dirty="0"/>
          </a:p>
          <a:p>
            <a:r>
              <a:rPr kumimoji="1" lang="ja-JP" altLang="en-US" sz="1200" dirty="0"/>
              <a:t>☑システム管理者</a:t>
            </a:r>
            <a:endParaRPr kumimoji="1" lang="en-US" altLang="ja-JP" sz="1200" dirty="0"/>
          </a:p>
          <a:p>
            <a:r>
              <a:rPr kumimoji="1" lang="ja-JP" altLang="en-US" sz="1200" dirty="0"/>
              <a:t>☑角礼子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0347D9C-3134-94D6-BD53-B0CA0B90306C}"/>
              </a:ext>
            </a:extLst>
          </p:cNvPr>
          <p:cNvSpPr txBox="1"/>
          <p:nvPr/>
        </p:nvSpPr>
        <p:spPr>
          <a:xfrm>
            <a:off x="6487736" y="5239227"/>
            <a:ext cx="93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/>
              <a:t>執行役員</a:t>
            </a:r>
            <a:endParaRPr kumimoji="1" lang="en-US" altLang="ja-JP" sz="1200" b="1" dirty="0"/>
          </a:p>
          <a:p>
            <a:r>
              <a:rPr kumimoji="1" lang="ja-JP" altLang="en-US" sz="1200" dirty="0"/>
              <a:t>☑管掌役員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04C01A2-AF1F-D5AB-57D6-7A47683DF9E8}"/>
              </a:ext>
            </a:extLst>
          </p:cNvPr>
          <p:cNvSpPr txBox="1"/>
          <p:nvPr/>
        </p:nvSpPr>
        <p:spPr>
          <a:xfrm>
            <a:off x="8795416" y="6169709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/>
              <a:t>社長</a:t>
            </a:r>
            <a:endParaRPr kumimoji="1" lang="en-US" altLang="ja-JP" sz="1200" b="1" dirty="0"/>
          </a:p>
          <a:p>
            <a:r>
              <a:rPr kumimoji="1" lang="ja-JP" altLang="en-US" sz="1200" dirty="0"/>
              <a:t>☑ｼｽﾃﾑ管理者</a:t>
            </a:r>
            <a:endParaRPr kumimoji="1" lang="en-US" altLang="ja-JP" sz="1200" dirty="0"/>
          </a:p>
          <a:p>
            <a:r>
              <a:rPr kumimoji="1" lang="ja-JP" altLang="en-US" sz="1200" dirty="0"/>
              <a:t>☑</a:t>
            </a:r>
            <a:r>
              <a:rPr kumimoji="1" lang="en-US" altLang="ja-JP" sz="1200" dirty="0" err="1"/>
              <a:t>DreamTown</a:t>
            </a:r>
            <a:r>
              <a:rPr kumimoji="1" lang="ja-JP" altLang="en-US" sz="1200" dirty="0"/>
              <a:t>社長</a:t>
            </a:r>
          </a:p>
        </p:txBody>
      </p:sp>
    </p:spTree>
    <p:extLst>
      <p:ext uri="{BB962C8B-B14F-4D97-AF65-F5344CB8AC3E}">
        <p14:creationId xmlns:p14="http://schemas.microsoft.com/office/powerpoint/2010/main" val="2778182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543</Words>
  <Application>Microsoft Office PowerPoint</Application>
  <PresentationFormat>ワイド画面</PresentationFormat>
  <Paragraphs>77</Paragraphs>
  <Slides>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kanamori-mt</dc:creator>
  <cp:lastModifiedBy>満和 金森</cp:lastModifiedBy>
  <cp:revision>7</cp:revision>
  <dcterms:created xsi:type="dcterms:W3CDTF">2025-12-04T09:58:33Z</dcterms:created>
  <dcterms:modified xsi:type="dcterms:W3CDTF">2025-12-21T08:40:02Z</dcterms:modified>
</cp:coreProperties>
</file>