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7068800" cy="960120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DF570F08-AF58-4484-A07A-EBB6843360D9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42400690-958C-4979-84BD-2AE23F71C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162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1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42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17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145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25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4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40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52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069699" y="0"/>
            <a:ext cx="3840480" cy="511175"/>
          </a:xfrm>
        </p:spPr>
        <p:txBody>
          <a:bodyPr/>
          <a:lstStyle>
            <a:lvl1pPr algn="r">
              <a:defRPr/>
            </a:lvl1pPr>
          </a:lstStyle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32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7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53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84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anual.dh-g.com/%e3%83%80%e3%82%a4%e3%83%86%e3%83%83%e3%82%af/%e5%9c%9f%e5%9c%b0%e5%8f%b0%e5%b8%b3/%e5%a5%91%e7%b4%84%e3%83%bb%e6%b1%ba%e6%b8%88%e6%97%a5%e3%81%ae%e7%a2%ba%e8%aa%8d/" TargetMode="External"/><Relationship Id="rId13" Type="http://schemas.openxmlformats.org/officeDocument/2006/relationships/hyperlink" Target="https://manual.dh-g.com/%e3%83%80%e3%82%a4%e3%83%86%e3%83%83%e3%82%af/%e4%ba%8b%e6%a5%ad%e8%a8%88%e7%94%bb/%e4%ba%8b%e6%a5%ad%e8%a8%88%e7%94%bb%e3%80%90%e7%a8%ae%e5%88%a5%e3%80%91%e3%81%a8%e3%80%90%e7%ac%ac%e4%ba%8c%e7%89%88%e3%80%91%e3%81%ab%e3%81%a4%e3%81%84%e3%81%a6/" TargetMode="External"/><Relationship Id="rId18" Type="http://schemas.openxmlformats.org/officeDocument/2006/relationships/hyperlink" Target="https://manual.dh-g.com/%E3%83%80%E3%82%A4%E3%83%86%E3%83%83%E3%82%AF/%e3%83%80%e3%82%a4%e3%83%86%e3%83%83%e3%82%af%e6%a5%ad%e5%8b%99%e3%83%95%e3%83%ad%e3%83%bc/" TargetMode="External"/><Relationship Id="rId26" Type="http://schemas.openxmlformats.org/officeDocument/2006/relationships/hyperlink" Target="https://manual.dh-g.com/%e3%83%80%e3%82%a4%e3%83%86%e3%83%83%e3%82%af/%e5%a5%91%e7%b4%84%e5%8f%b0%e5%b8%b3/%e5%a5%91%e7%b4%84%e5%8f%b0%e5%b8%b3%e3%80%80%e3%83%a6%e3%83%bc%e3%82%b6%e3%83%bc%e8%bf%bd%e5%8a%a0%e9%a0%85%e7%9b%ae%e5%ae%9a%e7%be%a9%e3%81%ae%e6%9b%b4%e6%96%b0/" TargetMode="External"/><Relationship Id="rId3" Type="http://schemas.openxmlformats.org/officeDocument/2006/relationships/hyperlink" Target="https://manual.dh-g.com/%e3%83%80%e3%82%a4%e3%83%86%e3%83%83%e3%82%af/%e5%85%a5%e5%8a%9b%e4%be%8b/%e5%85%a5%e5%8a%9b%e4%be%8b-%e4%ba%8b%e6%a5%ad%e8%a8%88%e7%94%bb/" TargetMode="External"/><Relationship Id="rId21" Type="http://schemas.openxmlformats.org/officeDocument/2006/relationships/hyperlink" Target="https://manual.dh-g.com/%e3%83%80%e3%82%a4%e3%83%86%e3%83%83%e3%82%af/%e8%b2%a9%e5%a3%b2%e3%82%bf%e3%82%b9%e3%82%af%e5%85%a5%e5%8a%9b%e6%96%b9%e6%b3%95/" TargetMode="External"/><Relationship Id="rId7" Type="http://schemas.openxmlformats.org/officeDocument/2006/relationships/hyperlink" Target="https://manual.dh-g.com/%e3%83%80%e3%82%a4%e3%83%86%e3%83%83%e3%82%af/%e5%9c%9f%e5%9c%b0%e5%8f%b0%e5%b8%b3/%e4%bb%95%e5%85%a5-%e3%82%bf%e3%82%b9%e3%82%af-%e6%8a%bc%e5%8d%b0%e7%94%b3%e8%ab%8b/" TargetMode="External"/><Relationship Id="rId12" Type="http://schemas.openxmlformats.org/officeDocument/2006/relationships/hyperlink" Target="https://manual.dh-g.com/%e3%83%80%e3%82%a4%e3%83%86%e3%83%83%e3%82%af/%e3%83%80%e3%82%a4%e3%83%86%e3%83%83%e3%82%af%e6%a5%ad%e5%8b%99%e3%83%95%e3%83%ad%e3%83%bc/#%E8%B2%B7%E5%8F%96%E6%B1%BA%E6%B8%88" TargetMode="External"/><Relationship Id="rId17" Type="http://schemas.openxmlformats.org/officeDocument/2006/relationships/hyperlink" Target="https://manual.dh-g.com/%e3%83%80%e3%82%a4%e3%83%86%e3%83%83%e3%82%af/%e5%a5%91%e7%b4%84%e5%8f%b0%e5%b8%b3/%e8%b2%a9%e5%a3%b2%e5%a5%91%e7%b4%84%e6%99%82%e3%80%81%e6%b1%ba%e6%b8%88%e6%99%82%e3%80%81%e5%a5%91%e7%b4%84%e8%a7%a3%e9%99%a4/" TargetMode="External"/><Relationship Id="rId25" Type="http://schemas.openxmlformats.org/officeDocument/2006/relationships/hyperlink" Target="https://manual.dh-g.com/%e3%83%80%e3%82%a4%e3%83%86%e3%83%83%e3%82%af/%e3%82%88%e3%81%8f%e3%81%82%e3%82%8b%e8%b3%aa%e5%95%8f/" TargetMode="External"/><Relationship Id="rId2" Type="http://schemas.openxmlformats.org/officeDocument/2006/relationships/hyperlink" Target="https://manual.dh-g.com/%e3%83%80%e3%82%a4%e3%83%86%e3%83%83%e3%82%af/%e3%83%80%e3%82%a4%e3%83%86%e3%83%83%e3%82%af%e6%a5%ad%e5%8b%99%e3%83%95%e3%83%ad%e3%83%bc/" TargetMode="External"/><Relationship Id="rId16" Type="http://schemas.openxmlformats.org/officeDocument/2006/relationships/hyperlink" Target="https://manual.dh-g.com/%e3%83%80%e3%82%a4%e3%83%86%e3%83%83%e3%82%af/%e5%a5%91%e7%b4%84%e5%8f%b0%e5%b8%b3/%e8%b2%a9%e5%a3%b2%e3%80%80%e5%a5%91%e7%b4%84%e3%83%bb%e6%b1%ba%e6%b8%88%e3%81%ae%e4%ba%88%e5%ae%9a%e6%97%a5%e5%a4%89%e6%9b%b4/" TargetMode="External"/><Relationship Id="rId20" Type="http://schemas.openxmlformats.org/officeDocument/2006/relationships/hyperlink" Target="https://manual.dh-g.com/%e3%83%80%e3%82%a4%e3%83%86%e3%83%83%e3%82%af/%e5%a5%91%e7%b4%84%e5%8f%b0%e5%b8%b3/%e8%b2%a9%e5%a3%b2%e3%82%bf%e3%82%b9%e3%82%af%e6%96%b0%e8%a6%8f%e4%bd%9c%e6%88%90/" TargetMode="External"/><Relationship Id="rId29" Type="http://schemas.openxmlformats.org/officeDocument/2006/relationships/hyperlink" Target="https://manual.dh-g.com/%e3%83%80%e3%82%a4%e3%83%86%e3%83%83%e3%82%af/%e5%ae%9f%e8%a1%8c%e4%ba%88%e7%ae%97/%e5%a3%b2%e5%bb%ba%e3%80%80%e5%ae%9f%e8%a1%8c%e4%ba%88%e7%ae%97%e4%bd%9c%e6%88%90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manual.dh-g.com/%e3%83%80%e3%82%a4%e3%83%86%e3%83%83%e3%82%af/%e5%85%a5%e5%8a%9b%e4%be%8b/%e5%85%a5%e5%8a%9b%e4%be%8b-%e3%82%bf%e3%82%b9%e3%82%af%e7%ae%a1%e7%90%86%ef%bc%88%e5%9c%9f%e5%9c%b0%e5%8f%b0%e5%b8%b3%e4%bd%9c%e6%88%90%ef%bc%89/" TargetMode="External"/><Relationship Id="rId11" Type="http://schemas.openxmlformats.org/officeDocument/2006/relationships/hyperlink" Target="https://manual.dh-g.com/%e3%83%80%e3%82%a4%e3%83%86%e3%83%83%e3%82%af/%e4%ba%8b%e6%a5%ad%e8%a8%88%e7%94%bb/%e7%8f%be%e5%a0%b4plus%e3%81%a8%e9%80%a3%e6%90%ba/" TargetMode="External"/><Relationship Id="rId24" Type="http://schemas.openxmlformats.org/officeDocument/2006/relationships/hyperlink" Target="https://manual.dh-g.com/%e3%83%80%e3%82%a4%e3%83%86%e3%83%83%e3%82%af/%e5%9c%9f%e5%9c%b0%e5%8f%b0%e5%b8%b3/%e5%9c%9f%e5%9c%b0%e5%8f%b0%e5%b8%b3%e3%81%ae%e9%87%8d%e8%a4%87%e5%87%a6%e7%90%86/" TargetMode="External"/><Relationship Id="rId32" Type="http://schemas.openxmlformats.org/officeDocument/2006/relationships/hyperlink" Target="https://manual.dh-g.com/%e3%83%80%e3%82%a4%e3%83%86%e3%83%83%e3%82%af/%e5%a5%91%e7%b4%84%e5%8f%b0%e5%b8%b3/%e8%b2%a9%e5%a3%b2%e5%a5%91%e7%b4%84%e3%81%ae%e8%a7%a3%e9%99%a4/" TargetMode="External"/><Relationship Id="rId5" Type="http://schemas.openxmlformats.org/officeDocument/2006/relationships/hyperlink" Target="https://manual.dh-g.com/%e3%83%80%e3%82%a4%e3%83%86%e3%83%83%e3%82%af/%e5%9c%9f%e5%9c%b0%e5%8f%b0%e5%b8%b3/%e4%bb%95%e5%85%a5%e3%80%80%e3%82%bf%e3%82%b9%e3%82%af%e6%96%b0%e8%a6%8f%e7%99%bb%e9%8c%b2/" TargetMode="External"/><Relationship Id="rId15" Type="http://schemas.openxmlformats.org/officeDocument/2006/relationships/hyperlink" Target="https://manual.dh-g.com/%e3%83%80%e3%82%a4%e3%83%86%e3%83%83%e3%82%af/%e5%85%a5%e5%8a%9b%e4%be%8b/%e5%85%a5%e5%8a%9b%e4%be%8b-%e8%b2%a9%e5%a3%b2%e5%8f%b0%e5%b8%b3/" TargetMode="External"/><Relationship Id="rId23" Type="http://schemas.openxmlformats.org/officeDocument/2006/relationships/hyperlink" Target="https://manual.dh-g.com/%e3%83%80%e3%82%a4%e3%83%86%e3%83%83%e3%82%af/%e7%b0%a1%e6%98%93%e3%83%9e%e3%83%8b%e3%83%a5%e3%82%a2%e3%83%ab/%e3%83%80%e3%82%a4%e3%83%86%e3%83%83%e3%82%af%e3%81%ab%e5%85%a5%e5%8a%9b%e3%81%99%e3%82%8b%e6%97%a5%e4%bb%98%e3%81%ab%e3%81%a4%e3%81%84%e3%81%a6/" TargetMode="External"/><Relationship Id="rId28" Type="http://schemas.openxmlformats.org/officeDocument/2006/relationships/hyperlink" Target="https://manual.dh-g.com/%e3%83%80%e3%82%a4%e3%83%86%e3%83%83%e3%82%af/%e4%ba%8b%e6%a5%ad%e8%a8%88%e7%94%bb/%e4%ba%8b%e6%a5%ad%e8%a8%88%e7%94%bb%e5%90%8d%e3%80%80%e8%a8%98%e8%bc%89%e3%83%ab%e3%83%bc%e3%83%ab/" TargetMode="External"/><Relationship Id="rId10" Type="http://schemas.openxmlformats.org/officeDocument/2006/relationships/hyperlink" Target="https://manual.dh-g.com/%e3%83%80%e3%82%a4%e3%83%86%e3%83%83%e3%82%af/%e4%ba%8b%e6%a5%ad%e8%a8%88%e7%94%bb/%e6%89%bf%e8%aa%8d%e3%83%ab%e3%83%bc%e3%83%88%e7%a2%ba%e8%aa%8d/" TargetMode="External"/><Relationship Id="rId19" Type="http://schemas.openxmlformats.org/officeDocument/2006/relationships/hyperlink" Target="https://manual.dh-g.com/%e3%83%80%e3%82%a4%e3%83%86%e3%83%83%e3%82%af/%e5%ae%9f%e8%a1%8c%e4%ba%88%e7%ae%97/%e5%bb%ba%e7%89%a9%e8%a8%88%e7%94%bb%e3%81%ae%e7%99%bb%e9%8c%b2/" TargetMode="External"/><Relationship Id="rId31" Type="http://schemas.openxmlformats.org/officeDocument/2006/relationships/hyperlink" Target="https://manual.dh-g.com/%e3%83%80%e3%82%a4%e3%83%86%e3%83%83%e3%82%af/%e5%a5%91%e7%b4%84%e5%8f%b0%e5%b8%b3/%e5%a5%91%e7%b4%84%e5%8f%b0%e5%b8%b3%e3%80%80%e6%96%b0%e8%a6%8f%e4%bd%9c%e6%88%90/" TargetMode="External"/><Relationship Id="rId4" Type="http://schemas.openxmlformats.org/officeDocument/2006/relationships/hyperlink" Target="https://manual.dh-g.com/%e3%83%80%e3%82%a4%e3%83%86%e3%83%83%e3%82%af/%e4%ba%8b%e6%a5%ad%e8%a8%88%e7%94%bb/%e5%86%8d%e8%b2%a9%e7%89%a9%e4%bb%b6-%e4%bb%95%e5%85%a5%e6%99%82%e3%81%ae%e5%9c%9f%e5%9c%b0%e3%83%bb%e5%bb%ba%e7%89%a9%e3%81%ae%e9%87%91%e9%a1%8d%e8%a8%88%e7%ae%97%e6%96%b9%e6%b3%95/" TargetMode="External"/><Relationship Id="rId9" Type="http://schemas.openxmlformats.org/officeDocument/2006/relationships/hyperlink" Target="https://manual.dh-g.com/%e3%83%80%e3%82%a4%e3%83%86%e3%83%83%e3%82%af/%e4%ba%8b%e6%a5%ad%e8%a8%88%e7%94%bb/%e4%ba%8b%e6%a5%ad%e8%a8%88%e7%94%bb%e3%80%80%e6%89%bf%e8%aa%8d%e7%94%b3%e8%ab%8b/" TargetMode="External"/><Relationship Id="rId14" Type="http://schemas.openxmlformats.org/officeDocument/2006/relationships/hyperlink" Target="https://manual.dh-g.com/%e3%83%80%e3%82%a4%e3%83%86%e3%83%83%e3%82%af/%e4%ba%8b%e6%a5%ad%e8%a8%88%e7%94%bb/%e3%83%aa%e3%83%95%e3%82%a9%e3%83%bc%e3%83%a0%e3%80%81%e8%ab%8b%e8%b2%a0%e3%81%ae%e3%81%bf%e3%80%80%e4%ba%8b%e6%a5%ad%e8%a8%88%e7%94%bb%e3%80%80%e4%bd%9c%e6%88%90/" TargetMode="External"/><Relationship Id="rId22" Type="http://schemas.openxmlformats.org/officeDocument/2006/relationships/hyperlink" Target="https://manual.dh-g.com/%e3%83%80%e3%82%a4%e3%83%86%e3%83%83%e3%82%af/%e5%a5%91%e7%b4%84%e5%8f%b0%e5%b8%b3/%e8%b2%a9%e5%a3%b2%e4%be%a1%e6%a0%bc%e3%81%ae%e5%a4%89%e6%9b%b4/" TargetMode="External"/><Relationship Id="rId27" Type="http://schemas.openxmlformats.org/officeDocument/2006/relationships/hyperlink" Target="https://manual.dh-g.com/%e3%83%80%e3%82%a4%e3%83%86%e3%83%83%e3%82%af/%e9%80%b1%e6%ac%a1%e8%b3%87%e6%96%99/" TargetMode="External"/><Relationship Id="rId30" Type="http://schemas.openxmlformats.org/officeDocument/2006/relationships/hyperlink" Target="https://manual.dh-g.com/%e3%83%80%e3%82%a4%e3%83%86%e3%83%83%e3%82%af/%e5%ae%9f%e8%a1%8c%e4%ba%88%e7%ae%97/%e5%ae%9f%e8%a1%8c%e4%ba%88%e7%ae%97%e3%83%bb%e7%99%ba%e6%b3%a8%e8%a8%88%e7%94%bb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58FD34-B6CA-04B5-2104-8F98B4EED11F}"/>
              </a:ext>
            </a:extLst>
          </p:cNvPr>
          <p:cNvSpPr/>
          <p:nvPr/>
        </p:nvSpPr>
        <p:spPr>
          <a:xfrm>
            <a:off x="0" y="200728"/>
            <a:ext cx="5168102" cy="567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accent1"/>
                </a:solidFill>
                <a:effectLst>
                  <a:outerShdw blurRad="50800" dist="50800" dir="5400000" algn="ctr" rotWithShape="0">
                    <a:schemeClr val="bg1">
                      <a:lumMod val="65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ダイテック業務フローマップ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5744FD-6C78-7497-E7B5-7A5CE3D86D80}"/>
              </a:ext>
            </a:extLst>
          </p:cNvPr>
          <p:cNvSpPr/>
          <p:nvPr/>
        </p:nvSpPr>
        <p:spPr>
          <a:xfrm>
            <a:off x="514727" y="948132"/>
            <a:ext cx="957943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仕入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D4D694-7274-E57A-DDB3-1AD893752F59}"/>
              </a:ext>
            </a:extLst>
          </p:cNvPr>
          <p:cNvSpPr/>
          <p:nvPr/>
        </p:nvSpPr>
        <p:spPr>
          <a:xfrm>
            <a:off x="8137787" y="948132"/>
            <a:ext cx="182281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仕入タスク新規作成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2AE3E9C-52F6-3CD6-5FC2-1F4F8922E39E}"/>
              </a:ext>
            </a:extLst>
          </p:cNvPr>
          <p:cNvSpPr/>
          <p:nvPr/>
        </p:nvSpPr>
        <p:spPr>
          <a:xfrm>
            <a:off x="1916169" y="948132"/>
            <a:ext cx="153955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事業計画作成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FBA202F-0D3D-ED83-DBE6-2F74D0AE07E8}"/>
              </a:ext>
            </a:extLst>
          </p:cNvPr>
          <p:cNvSpPr/>
          <p:nvPr/>
        </p:nvSpPr>
        <p:spPr>
          <a:xfrm>
            <a:off x="4187339" y="948132"/>
            <a:ext cx="770829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売建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中古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CCB6701-F20F-A656-7F04-C4F73A3C0E35}"/>
              </a:ext>
            </a:extLst>
          </p:cNvPr>
          <p:cNvSpPr/>
          <p:nvPr/>
        </p:nvSpPr>
        <p:spPr>
          <a:xfrm>
            <a:off x="5378264" y="948132"/>
            <a:ext cx="2447286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事業計画作成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A465621-DC7E-1922-88E1-B4A332273FB7}"/>
              </a:ext>
            </a:extLst>
          </p:cNvPr>
          <p:cNvSpPr/>
          <p:nvPr/>
        </p:nvSpPr>
        <p:spPr>
          <a:xfrm>
            <a:off x="5378264" y="1308132"/>
            <a:ext cx="2447286" cy="10636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①</a:t>
            </a:r>
            <a:r>
              <a:rPr kumimoji="1" lang="en-US" altLang="ja-JP" sz="1050" dirty="0">
                <a:solidFill>
                  <a:schemeClr val="tx1"/>
                </a:solidFill>
                <a:hlinkClick r:id="rId2"/>
              </a:rPr>
              <a:t>-1</a:t>
            </a: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 （売建）事業計画（第一版）作成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en-US" altLang="ja-JP" sz="1050" dirty="0">
                <a:solidFill>
                  <a:schemeClr val="tx1"/>
                </a:solidFill>
                <a:hlinkClick r:id="rId3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3"/>
              </a:rPr>
              <a:t>入力例</a:t>
            </a:r>
            <a:r>
              <a:rPr kumimoji="1" lang="en-US" altLang="ja-JP" sz="1050" dirty="0">
                <a:solidFill>
                  <a:schemeClr val="tx1"/>
                </a:solidFill>
                <a:hlinkClick r:id="rId3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3"/>
              </a:rPr>
              <a:t>事業計画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4"/>
              </a:rPr>
              <a:t>再販物件　仕入時の土地・建物金額計算方法</a:t>
            </a:r>
            <a:endParaRPr kumimoji="1" lang="ja-JP" altLang="en-US" sz="105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A419877-633E-A33B-F7D0-681E374C0D8B}"/>
              </a:ext>
            </a:extLst>
          </p:cNvPr>
          <p:cNvSpPr/>
          <p:nvPr/>
        </p:nvSpPr>
        <p:spPr>
          <a:xfrm>
            <a:off x="10272837" y="948132"/>
            <a:ext cx="1955980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仕入タスク作成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260CC20-B12A-C15F-C0EB-81F6AE612E3A}"/>
              </a:ext>
            </a:extLst>
          </p:cNvPr>
          <p:cNvSpPr/>
          <p:nvPr/>
        </p:nvSpPr>
        <p:spPr>
          <a:xfrm>
            <a:off x="10272836" y="1308132"/>
            <a:ext cx="1955980" cy="10636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5"/>
              </a:rPr>
              <a:t>仕入　タスク新規登録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en-US" altLang="ja-JP" sz="1050" dirty="0">
                <a:solidFill>
                  <a:schemeClr val="tx1"/>
                </a:solidFill>
                <a:hlinkClick r:id="rId6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6"/>
              </a:rPr>
              <a:t>入力例</a:t>
            </a:r>
            <a:r>
              <a:rPr kumimoji="1" lang="en-US" altLang="ja-JP" sz="1050" dirty="0">
                <a:solidFill>
                  <a:schemeClr val="tx1"/>
                </a:solidFill>
                <a:hlinkClick r:id="rId6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6"/>
              </a:rPr>
              <a:t>タスク管理（土地台帳作成）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7"/>
              </a:rPr>
              <a:t>仕入　タスク・押印申請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8"/>
              </a:rPr>
              <a:t>契約・決済日の確認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3F53CDE-6A00-A4EC-E07D-5AF9847D38AA}"/>
              </a:ext>
            </a:extLst>
          </p:cNvPr>
          <p:cNvSpPr/>
          <p:nvPr/>
        </p:nvSpPr>
        <p:spPr>
          <a:xfrm>
            <a:off x="12864628" y="948132"/>
            <a:ext cx="182281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承認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9952FDD-5CA7-E23B-750A-74E5F7098BBF}"/>
              </a:ext>
            </a:extLst>
          </p:cNvPr>
          <p:cNvSpPr/>
          <p:nvPr/>
        </p:nvSpPr>
        <p:spPr>
          <a:xfrm>
            <a:off x="12864628" y="1308132"/>
            <a:ext cx="1822811" cy="59715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9"/>
              </a:rPr>
              <a:t>事業計画　承認申請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0"/>
              </a:rPr>
              <a:t>承認ルート確認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11"/>
              </a:rPr>
              <a:t>現場</a:t>
            </a:r>
            <a:r>
              <a:rPr kumimoji="1"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11"/>
              </a:rPr>
              <a:t>Plus</a:t>
            </a: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11"/>
              </a:rPr>
              <a:t>と連携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F90F115-696C-6808-AA3D-B9EEB65B3CDE}"/>
              </a:ext>
            </a:extLst>
          </p:cNvPr>
          <p:cNvSpPr/>
          <p:nvPr/>
        </p:nvSpPr>
        <p:spPr>
          <a:xfrm>
            <a:off x="15273851" y="2901849"/>
            <a:ext cx="1444684" cy="25192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仕入決済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59D509B-5EA2-2A65-26C7-29348A540AFD}"/>
              </a:ext>
            </a:extLst>
          </p:cNvPr>
          <p:cNvSpPr/>
          <p:nvPr/>
        </p:nvSpPr>
        <p:spPr>
          <a:xfrm>
            <a:off x="15273851" y="3153776"/>
            <a:ext cx="1444684" cy="120633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endParaRPr kumimoji="1" lang="en-US" altLang="ja-JP" sz="1050" dirty="0">
              <a:solidFill>
                <a:schemeClr val="tx1"/>
              </a:solidFill>
              <a:hlinkClick r:id="rId2"/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2"/>
              </a:rPr>
              <a:t>買取決済確認書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③仕入（仕入決済）フロー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取引成立台帳入力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9111A07-DA31-AC10-7DBA-BE3A67283A76}"/>
              </a:ext>
            </a:extLst>
          </p:cNvPr>
          <p:cNvSpPr/>
          <p:nvPr/>
        </p:nvSpPr>
        <p:spPr>
          <a:xfrm>
            <a:off x="5378264" y="3447156"/>
            <a:ext cx="2447286" cy="46186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②仕入（事業計画変更）フロー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1FB7CDD-2CCF-4486-4EBD-F8EA4680182D}"/>
              </a:ext>
            </a:extLst>
          </p:cNvPr>
          <p:cNvSpPr/>
          <p:nvPr/>
        </p:nvSpPr>
        <p:spPr>
          <a:xfrm>
            <a:off x="5379536" y="2980624"/>
            <a:ext cx="2447286" cy="46653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事業計画変更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948F77B-C18A-1EEC-F069-1447F4364C7F}"/>
              </a:ext>
            </a:extLst>
          </p:cNvPr>
          <p:cNvSpPr/>
          <p:nvPr/>
        </p:nvSpPr>
        <p:spPr>
          <a:xfrm>
            <a:off x="4187338" y="2980625"/>
            <a:ext cx="770830" cy="46037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建売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土地のみ</a:t>
            </a: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EE467F52-F520-99E5-6BF9-F6A58066B1DD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1472670" y="1128132"/>
            <a:ext cx="44349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87F9071F-7623-D822-5708-C5D62AAD1CFB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3455720" y="1128132"/>
            <a:ext cx="73161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DBDB8F07-E8AC-777B-C8E9-B557D6ADB8AC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4958168" y="1128132"/>
            <a:ext cx="420096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5395DB73-B13E-9028-5F67-D8629A0102A1}"/>
              </a:ext>
            </a:extLst>
          </p:cNvPr>
          <p:cNvCxnSpPr>
            <a:cxnSpLocks/>
            <a:stCxn id="9" idx="3"/>
            <a:endCxn id="5" idx="1"/>
          </p:cNvCxnSpPr>
          <p:nvPr/>
        </p:nvCxnSpPr>
        <p:spPr>
          <a:xfrm>
            <a:off x="7825550" y="1128132"/>
            <a:ext cx="312237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126FCD3-5CB0-C806-7A99-50718E56C987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>
            <a:off x="9960598" y="1128132"/>
            <a:ext cx="31223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88699AEA-5C64-778D-703C-51157AC6CBF6}"/>
              </a:ext>
            </a:extLst>
          </p:cNvPr>
          <p:cNvCxnSpPr>
            <a:cxnSpLocks/>
            <a:stCxn id="22" idx="3"/>
            <a:endCxn id="20" idx="1"/>
          </p:cNvCxnSpPr>
          <p:nvPr/>
        </p:nvCxnSpPr>
        <p:spPr>
          <a:xfrm>
            <a:off x="4958168" y="3210811"/>
            <a:ext cx="421368" cy="3079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2B752D7-A3BF-F387-06B0-C7DB76EB08C6}"/>
              </a:ext>
            </a:extLst>
          </p:cNvPr>
          <p:cNvSpPr/>
          <p:nvPr/>
        </p:nvSpPr>
        <p:spPr>
          <a:xfrm>
            <a:off x="1916169" y="2980624"/>
            <a:ext cx="1788085" cy="4603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事業計画変更</a:t>
            </a:r>
          </a:p>
        </p:txBody>
      </p:sp>
      <p:cxnSp>
        <p:nvCxnSpPr>
          <p:cNvPr id="49" name="コネクタ: カギ線 48">
            <a:extLst>
              <a:ext uri="{FF2B5EF4-FFF2-40B4-BE49-F238E27FC236}">
                <a16:creationId xmlns:a16="http://schemas.microsoft.com/office/drawing/2014/main" id="{87C8EDCE-0D3C-E285-2DF2-FA0300849EDD}"/>
              </a:ext>
            </a:extLst>
          </p:cNvPr>
          <p:cNvCxnSpPr>
            <a:cxnSpLocks/>
            <a:stCxn id="18" idx="1"/>
            <a:endCxn id="44" idx="0"/>
          </p:cNvCxnSpPr>
          <p:nvPr/>
        </p:nvCxnSpPr>
        <p:spPr>
          <a:xfrm rot="10800000" flipV="1">
            <a:off x="2810212" y="2712930"/>
            <a:ext cx="10070124" cy="267694"/>
          </a:xfrm>
          <a:prstGeom prst="bentConnector2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B22F5F4C-28D2-777C-EE3E-36CF6F87233E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12228817" y="1128132"/>
            <a:ext cx="635811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EA19B2C3-D160-7CFD-6D31-6396BE17D8B9}"/>
              </a:ext>
            </a:extLst>
          </p:cNvPr>
          <p:cNvCxnSpPr>
            <a:cxnSpLocks/>
            <a:stCxn id="15" idx="2"/>
            <a:endCxn id="18" idx="0"/>
          </p:cNvCxnSpPr>
          <p:nvPr/>
        </p:nvCxnSpPr>
        <p:spPr>
          <a:xfrm>
            <a:off x="13776034" y="1905291"/>
            <a:ext cx="15708" cy="39709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E0C76998-5A2E-D1CF-4FFE-970A265805B3}"/>
              </a:ext>
            </a:extLst>
          </p:cNvPr>
          <p:cNvCxnSpPr>
            <a:cxnSpLocks/>
            <a:stCxn id="44" idx="3"/>
            <a:endCxn id="22" idx="1"/>
          </p:cNvCxnSpPr>
          <p:nvPr/>
        </p:nvCxnSpPr>
        <p:spPr>
          <a:xfrm>
            <a:off x="3704254" y="3210809"/>
            <a:ext cx="483084" cy="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1" name="コネクタ: カギ線 70">
            <a:extLst>
              <a:ext uri="{FF2B5EF4-FFF2-40B4-BE49-F238E27FC236}">
                <a16:creationId xmlns:a16="http://schemas.microsoft.com/office/drawing/2014/main" id="{56CA8D75-E604-338A-B58D-7AC4B2996DBA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7826822" y="1301215"/>
            <a:ext cx="5029295" cy="1912675"/>
          </a:xfrm>
          <a:prstGeom prst="bentConnector3">
            <a:avLst>
              <a:gd name="adj1" fmla="val 92485"/>
            </a:avLst>
          </a:prstGeom>
          <a:ln w="38100">
            <a:headEnd type="non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42" name="グループ化 141">
            <a:extLst>
              <a:ext uri="{FF2B5EF4-FFF2-40B4-BE49-F238E27FC236}">
                <a16:creationId xmlns:a16="http://schemas.microsoft.com/office/drawing/2014/main" id="{E2059FF9-11CE-5549-72D2-611BD6373B61}"/>
              </a:ext>
            </a:extLst>
          </p:cNvPr>
          <p:cNvGrpSpPr/>
          <p:nvPr/>
        </p:nvGrpSpPr>
        <p:grpSpPr>
          <a:xfrm>
            <a:off x="12758821" y="2302383"/>
            <a:ext cx="1944326" cy="1033023"/>
            <a:chOff x="12948385" y="2315669"/>
            <a:chExt cx="1944326" cy="1033023"/>
          </a:xfrm>
        </p:grpSpPr>
        <p:sp>
          <p:nvSpPr>
            <p:cNvPr id="18" name="フローチャート: 判断 17">
              <a:extLst>
                <a:ext uri="{FF2B5EF4-FFF2-40B4-BE49-F238E27FC236}">
                  <a16:creationId xmlns:a16="http://schemas.microsoft.com/office/drawing/2014/main" id="{0488B815-8734-A1E5-6F7C-AFADEA953181}"/>
                </a:ext>
              </a:extLst>
            </p:cNvPr>
            <p:cNvSpPr/>
            <p:nvPr/>
          </p:nvSpPr>
          <p:spPr>
            <a:xfrm>
              <a:off x="13069900" y="2315669"/>
              <a:ext cx="1822811" cy="821094"/>
            </a:xfrm>
            <a:prstGeom prst="flowChartDecision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事業計画変更</a:t>
              </a: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2B292252-812A-F7C9-C347-0D461E84B472}"/>
                </a:ext>
              </a:extLst>
            </p:cNvPr>
            <p:cNvSpPr txBox="1"/>
            <p:nvPr/>
          </p:nvSpPr>
          <p:spPr>
            <a:xfrm>
              <a:off x="12948385" y="2336276"/>
              <a:ext cx="5238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/>
                <a:t>YES</a:t>
              </a:r>
              <a:endParaRPr kumimoji="1" lang="ja-JP" altLang="en-US" b="1" dirty="0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8E4B022F-5613-711A-8105-D3225174B6CE}"/>
                </a:ext>
              </a:extLst>
            </p:cNvPr>
            <p:cNvSpPr txBox="1"/>
            <p:nvPr/>
          </p:nvSpPr>
          <p:spPr>
            <a:xfrm>
              <a:off x="14066125" y="297936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/>
                <a:t>NO</a:t>
              </a:r>
              <a:endParaRPr kumimoji="1" lang="ja-JP" altLang="en-US" b="1" dirty="0"/>
            </a:p>
          </p:txBody>
        </p:sp>
      </p:grp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479EAC69-0316-ACDC-0436-A30A34D27940}"/>
              </a:ext>
            </a:extLst>
          </p:cNvPr>
          <p:cNvSpPr/>
          <p:nvPr/>
        </p:nvSpPr>
        <p:spPr>
          <a:xfrm>
            <a:off x="1919562" y="3451825"/>
            <a:ext cx="1788085" cy="46652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3"/>
              </a:rPr>
              <a:t>事業計画</a:t>
            </a:r>
            <a:r>
              <a:rPr kumimoji="1" lang="en-US" altLang="ja-JP" sz="1050" dirty="0">
                <a:solidFill>
                  <a:schemeClr val="tx1"/>
                </a:solidFill>
                <a:hlinkClick r:id="rId13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13"/>
              </a:rPr>
              <a:t>種別</a:t>
            </a:r>
            <a:r>
              <a:rPr kumimoji="1" lang="en-US" altLang="ja-JP" sz="1050" dirty="0">
                <a:solidFill>
                  <a:schemeClr val="tx1"/>
                </a:solidFill>
                <a:hlinkClick r:id="rId13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13"/>
              </a:rPr>
              <a:t>と</a:t>
            </a:r>
            <a:r>
              <a:rPr kumimoji="1" lang="en-US" altLang="ja-JP" sz="1050" dirty="0">
                <a:solidFill>
                  <a:schemeClr val="tx1"/>
                </a:solidFill>
                <a:hlinkClick r:id="rId13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13"/>
              </a:rPr>
              <a:t>第二版</a:t>
            </a:r>
            <a:r>
              <a:rPr kumimoji="1" lang="en-US" altLang="ja-JP" sz="1050" dirty="0">
                <a:solidFill>
                  <a:schemeClr val="tx1"/>
                </a:solidFill>
                <a:hlinkClick r:id="rId13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13"/>
              </a:rPr>
              <a:t>について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A21B37C-4CD8-6494-D842-0329CABD10A8}"/>
              </a:ext>
            </a:extLst>
          </p:cNvPr>
          <p:cNvSpPr/>
          <p:nvPr/>
        </p:nvSpPr>
        <p:spPr>
          <a:xfrm>
            <a:off x="13048728" y="7363111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95E76B0F-FDC6-0435-0165-FE9D5A62B4FF}"/>
              </a:ext>
            </a:extLst>
          </p:cNvPr>
          <p:cNvSpPr/>
          <p:nvPr/>
        </p:nvSpPr>
        <p:spPr>
          <a:xfrm>
            <a:off x="1916169" y="6484934"/>
            <a:ext cx="1539551" cy="466523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請負のみ、リフォーム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事業計画作成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1E5A193F-B9D0-5938-69DD-6BB44BAF3BE5}"/>
              </a:ext>
            </a:extLst>
          </p:cNvPr>
          <p:cNvSpPr/>
          <p:nvPr/>
        </p:nvSpPr>
        <p:spPr>
          <a:xfrm>
            <a:off x="3945796" y="7356562"/>
            <a:ext cx="122230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請負のみ</a:t>
            </a:r>
            <a:endParaRPr kumimoji="1" lang="en-US" altLang="ja-JP" sz="1050" dirty="0"/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A7C32435-365D-AA39-C62A-F88EF4526FA9}"/>
              </a:ext>
            </a:extLst>
          </p:cNvPr>
          <p:cNvSpPr/>
          <p:nvPr/>
        </p:nvSpPr>
        <p:spPr>
          <a:xfrm>
            <a:off x="5378264" y="7355905"/>
            <a:ext cx="2447286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注文住宅</a:t>
            </a: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CFD4EF4D-C902-6418-E4FC-65FF8CA45E4F}"/>
              </a:ext>
            </a:extLst>
          </p:cNvPr>
          <p:cNvSpPr/>
          <p:nvPr/>
        </p:nvSpPr>
        <p:spPr>
          <a:xfrm>
            <a:off x="5378263" y="7715906"/>
            <a:ext cx="4944649" cy="5256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4"/>
              </a:rPr>
              <a:t>リフォーム、請負のみ事業計画　作成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904B51B-CFA8-0D10-2F37-5D26A95F0190}"/>
              </a:ext>
            </a:extLst>
          </p:cNvPr>
          <p:cNvSpPr/>
          <p:nvPr/>
        </p:nvSpPr>
        <p:spPr>
          <a:xfrm>
            <a:off x="8174414" y="7355905"/>
            <a:ext cx="931874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見積書作成</a:t>
            </a: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BF4010F6-6762-CA09-D7B3-AF4ED5D04003}"/>
              </a:ext>
            </a:extLst>
          </p:cNvPr>
          <p:cNvSpPr/>
          <p:nvPr/>
        </p:nvSpPr>
        <p:spPr>
          <a:xfrm>
            <a:off x="9451651" y="7359063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見積承認</a:t>
            </a:r>
          </a:p>
        </p:txBody>
      </p:sp>
      <p:cxnSp>
        <p:nvCxnSpPr>
          <p:cNvPr id="108" name="直線矢印コネクタ 107">
            <a:extLst>
              <a:ext uri="{FF2B5EF4-FFF2-40B4-BE49-F238E27FC236}">
                <a16:creationId xmlns:a16="http://schemas.microsoft.com/office/drawing/2014/main" id="{F0D651FE-4B66-077F-0C1D-73130F7BC199}"/>
              </a:ext>
            </a:extLst>
          </p:cNvPr>
          <p:cNvCxnSpPr>
            <a:cxnSpLocks/>
            <a:stCxn id="98" idx="3"/>
            <a:endCxn id="99" idx="1"/>
          </p:cNvCxnSpPr>
          <p:nvPr/>
        </p:nvCxnSpPr>
        <p:spPr>
          <a:xfrm flipV="1">
            <a:off x="5168105" y="7535905"/>
            <a:ext cx="210159" cy="657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9" name="直線矢印コネクタ 108">
            <a:extLst>
              <a:ext uri="{FF2B5EF4-FFF2-40B4-BE49-F238E27FC236}">
                <a16:creationId xmlns:a16="http://schemas.microsoft.com/office/drawing/2014/main" id="{29FFFD01-12A0-C8DB-80FD-FDF27B63875A}"/>
              </a:ext>
            </a:extLst>
          </p:cNvPr>
          <p:cNvCxnSpPr>
            <a:cxnSpLocks/>
            <a:stCxn id="99" idx="3"/>
            <a:endCxn id="101" idx="1"/>
          </p:cNvCxnSpPr>
          <p:nvPr/>
        </p:nvCxnSpPr>
        <p:spPr>
          <a:xfrm>
            <a:off x="7825550" y="7535905"/>
            <a:ext cx="34886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0" name="直線矢印コネクタ 109">
            <a:extLst>
              <a:ext uri="{FF2B5EF4-FFF2-40B4-BE49-F238E27FC236}">
                <a16:creationId xmlns:a16="http://schemas.microsoft.com/office/drawing/2014/main" id="{68430179-CB39-7A48-7E1C-2BC4F055D658}"/>
              </a:ext>
            </a:extLst>
          </p:cNvPr>
          <p:cNvCxnSpPr>
            <a:cxnSpLocks/>
            <a:stCxn id="101" idx="3"/>
            <a:endCxn id="103" idx="1"/>
          </p:cNvCxnSpPr>
          <p:nvPr/>
        </p:nvCxnSpPr>
        <p:spPr>
          <a:xfrm>
            <a:off x="9106288" y="7535905"/>
            <a:ext cx="345363" cy="315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1" name="直線矢印コネクタ 110">
            <a:extLst>
              <a:ext uri="{FF2B5EF4-FFF2-40B4-BE49-F238E27FC236}">
                <a16:creationId xmlns:a16="http://schemas.microsoft.com/office/drawing/2014/main" id="{7593740A-69B5-2470-1471-3C4606F99ED4}"/>
              </a:ext>
            </a:extLst>
          </p:cNvPr>
          <p:cNvCxnSpPr>
            <a:cxnSpLocks/>
            <a:stCxn id="103" idx="3"/>
            <a:endCxn id="262" idx="1"/>
          </p:cNvCxnSpPr>
          <p:nvPr/>
        </p:nvCxnSpPr>
        <p:spPr>
          <a:xfrm>
            <a:off x="10320080" y="7539063"/>
            <a:ext cx="348196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2" name="直線矢印コネクタ 111">
            <a:extLst>
              <a:ext uri="{FF2B5EF4-FFF2-40B4-BE49-F238E27FC236}">
                <a16:creationId xmlns:a16="http://schemas.microsoft.com/office/drawing/2014/main" id="{4788D764-6ADE-C346-BEF3-C27E9FC7109F}"/>
              </a:ext>
            </a:extLst>
          </p:cNvPr>
          <p:cNvCxnSpPr>
            <a:cxnSpLocks/>
            <a:stCxn id="96" idx="3"/>
            <a:endCxn id="167" idx="1"/>
          </p:cNvCxnSpPr>
          <p:nvPr/>
        </p:nvCxnSpPr>
        <p:spPr>
          <a:xfrm>
            <a:off x="13819558" y="7543111"/>
            <a:ext cx="29661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C5D8D44-8C38-0113-C21B-024C7E0F640D}"/>
              </a:ext>
            </a:extLst>
          </p:cNvPr>
          <p:cNvSpPr/>
          <p:nvPr/>
        </p:nvSpPr>
        <p:spPr>
          <a:xfrm>
            <a:off x="514727" y="4815343"/>
            <a:ext cx="957943" cy="36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販売</a:t>
            </a: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9F731293-2E4D-B502-74C0-28623B868543}"/>
              </a:ext>
            </a:extLst>
          </p:cNvPr>
          <p:cNvSpPr/>
          <p:nvPr/>
        </p:nvSpPr>
        <p:spPr>
          <a:xfrm>
            <a:off x="1916169" y="4815343"/>
            <a:ext cx="1539551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販売台帳</a:t>
            </a: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274559C2-2DBD-D580-6921-FEBF78ECE376}"/>
              </a:ext>
            </a:extLst>
          </p:cNvPr>
          <p:cNvSpPr/>
          <p:nvPr/>
        </p:nvSpPr>
        <p:spPr>
          <a:xfrm>
            <a:off x="4171436" y="4815343"/>
            <a:ext cx="770829" cy="1080262"/>
          </a:xfrm>
          <a:prstGeom prst="rect">
            <a:avLst/>
          </a:prstGeom>
          <a:solidFill>
            <a:schemeClr val="accent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売建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建売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土地のみ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中古</a:t>
            </a:r>
            <a:endParaRPr kumimoji="1" lang="en-US" altLang="ja-JP" sz="1050" dirty="0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A9502555-4437-BC8A-0279-61CB58CA9304}"/>
              </a:ext>
            </a:extLst>
          </p:cNvPr>
          <p:cNvSpPr/>
          <p:nvPr/>
        </p:nvSpPr>
        <p:spPr>
          <a:xfrm>
            <a:off x="5378264" y="4806756"/>
            <a:ext cx="2447286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販売価格改定</a:t>
            </a: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103A51E7-1F93-4217-CF32-8929D8FE05F9}"/>
              </a:ext>
            </a:extLst>
          </p:cNvPr>
          <p:cNvSpPr/>
          <p:nvPr/>
        </p:nvSpPr>
        <p:spPr>
          <a:xfrm>
            <a:off x="8245647" y="4806756"/>
            <a:ext cx="1955980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販売契約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9544E51C-F177-9A3A-8D16-751240F7FD8E}"/>
              </a:ext>
            </a:extLst>
          </p:cNvPr>
          <p:cNvSpPr/>
          <p:nvPr/>
        </p:nvSpPr>
        <p:spPr>
          <a:xfrm>
            <a:off x="10621723" y="4802089"/>
            <a:ext cx="3654114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契約台帳（販売タスク）</a:t>
            </a: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0B5BD69C-3CD7-72D9-D6CB-F41DC13C6ED7}"/>
              </a:ext>
            </a:extLst>
          </p:cNvPr>
          <p:cNvSpPr/>
          <p:nvPr/>
        </p:nvSpPr>
        <p:spPr>
          <a:xfrm>
            <a:off x="10621722" y="5170148"/>
            <a:ext cx="1822811" cy="7010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en-US" altLang="ja-JP" sz="1050" dirty="0">
                <a:solidFill>
                  <a:schemeClr val="tx1"/>
                </a:solidFill>
                <a:hlinkClick r:id="rId15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15"/>
              </a:rPr>
              <a:t>入力例</a:t>
            </a:r>
            <a:r>
              <a:rPr kumimoji="1" lang="en-US" altLang="ja-JP" sz="1050" dirty="0">
                <a:solidFill>
                  <a:schemeClr val="tx1"/>
                </a:solidFill>
                <a:hlinkClick r:id="rId15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15"/>
              </a:rPr>
              <a:t>契約台帳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6"/>
              </a:rPr>
              <a:t>契約・決済の予定日変更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7"/>
              </a:rPr>
              <a:t>販売契約時、決裁時、契約解除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0B1A98C3-D74B-363A-358F-DC82CC4BD4DB}"/>
              </a:ext>
            </a:extLst>
          </p:cNvPr>
          <p:cNvSpPr/>
          <p:nvPr/>
        </p:nvSpPr>
        <p:spPr>
          <a:xfrm>
            <a:off x="15273851" y="4792761"/>
            <a:ext cx="1444684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売却決済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DCF5514D-2005-59D8-DFB2-A415156013A7}"/>
              </a:ext>
            </a:extLst>
          </p:cNvPr>
          <p:cNvSpPr/>
          <p:nvPr/>
        </p:nvSpPr>
        <p:spPr>
          <a:xfrm>
            <a:off x="15273851" y="5156895"/>
            <a:ext cx="1444684" cy="70100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取引成立台帳入力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135" name="直線矢印コネクタ 134">
            <a:extLst>
              <a:ext uri="{FF2B5EF4-FFF2-40B4-BE49-F238E27FC236}">
                <a16:creationId xmlns:a16="http://schemas.microsoft.com/office/drawing/2014/main" id="{F41AE0E2-165A-8CB7-D7BE-F9E3E3552019}"/>
              </a:ext>
            </a:extLst>
          </p:cNvPr>
          <p:cNvCxnSpPr>
            <a:stCxn id="123" idx="3"/>
            <a:endCxn id="125" idx="1"/>
          </p:cNvCxnSpPr>
          <p:nvPr/>
        </p:nvCxnSpPr>
        <p:spPr>
          <a:xfrm>
            <a:off x="1472670" y="4995343"/>
            <a:ext cx="44349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8" name="直線矢印コネクタ 137">
            <a:extLst>
              <a:ext uri="{FF2B5EF4-FFF2-40B4-BE49-F238E27FC236}">
                <a16:creationId xmlns:a16="http://schemas.microsoft.com/office/drawing/2014/main" id="{B1D6FB2F-CDA0-6E6C-3C6B-0990F5ACB747}"/>
              </a:ext>
            </a:extLst>
          </p:cNvPr>
          <p:cNvCxnSpPr>
            <a:cxnSpLocks/>
            <a:stCxn id="127" idx="3"/>
            <a:endCxn id="129" idx="1"/>
          </p:cNvCxnSpPr>
          <p:nvPr/>
        </p:nvCxnSpPr>
        <p:spPr>
          <a:xfrm>
            <a:off x="7825550" y="4986756"/>
            <a:ext cx="420097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9" name="直線矢印コネクタ 138">
            <a:extLst>
              <a:ext uri="{FF2B5EF4-FFF2-40B4-BE49-F238E27FC236}">
                <a16:creationId xmlns:a16="http://schemas.microsoft.com/office/drawing/2014/main" id="{82C9B551-E0D0-4E33-BD2B-BCF91821F280}"/>
              </a:ext>
            </a:extLst>
          </p:cNvPr>
          <p:cNvCxnSpPr>
            <a:cxnSpLocks/>
            <a:stCxn id="129" idx="3"/>
            <a:endCxn id="131" idx="1"/>
          </p:cNvCxnSpPr>
          <p:nvPr/>
        </p:nvCxnSpPr>
        <p:spPr>
          <a:xfrm flipV="1">
            <a:off x="10201627" y="4982089"/>
            <a:ext cx="420096" cy="4667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0" name="直線矢印コネクタ 139">
            <a:extLst>
              <a:ext uri="{FF2B5EF4-FFF2-40B4-BE49-F238E27FC236}">
                <a16:creationId xmlns:a16="http://schemas.microsoft.com/office/drawing/2014/main" id="{6D928AC8-8D05-9188-3AF9-FBCA3C1329A2}"/>
              </a:ext>
            </a:extLst>
          </p:cNvPr>
          <p:cNvCxnSpPr>
            <a:cxnSpLocks/>
            <a:stCxn id="131" idx="3"/>
            <a:endCxn id="133" idx="1"/>
          </p:cNvCxnSpPr>
          <p:nvPr/>
        </p:nvCxnSpPr>
        <p:spPr>
          <a:xfrm flipV="1">
            <a:off x="14275837" y="4972761"/>
            <a:ext cx="998014" cy="932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7320CC68-AA91-63AE-384D-8DED8BDB18E0}"/>
              </a:ext>
            </a:extLst>
          </p:cNvPr>
          <p:cNvSpPr/>
          <p:nvPr/>
        </p:nvSpPr>
        <p:spPr>
          <a:xfrm>
            <a:off x="514727" y="6538196"/>
            <a:ext cx="957943" cy="36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建築</a:t>
            </a: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D91CC1FF-74B0-33BC-D477-CAB4082D44D2}"/>
              </a:ext>
            </a:extLst>
          </p:cNvPr>
          <p:cNvSpPr/>
          <p:nvPr/>
        </p:nvSpPr>
        <p:spPr>
          <a:xfrm>
            <a:off x="14116172" y="7363111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竣工</a:t>
            </a:r>
          </a:p>
        </p:txBody>
      </p:sp>
      <p:cxnSp>
        <p:nvCxnSpPr>
          <p:cNvPr id="173" name="直線矢印コネクタ 172">
            <a:extLst>
              <a:ext uri="{FF2B5EF4-FFF2-40B4-BE49-F238E27FC236}">
                <a16:creationId xmlns:a16="http://schemas.microsoft.com/office/drawing/2014/main" id="{444EAAA4-046B-99CA-F0C1-667F50FE949E}"/>
              </a:ext>
            </a:extLst>
          </p:cNvPr>
          <p:cNvCxnSpPr>
            <a:cxnSpLocks/>
            <a:stCxn id="164" idx="3"/>
            <a:endCxn id="97" idx="1"/>
          </p:cNvCxnSpPr>
          <p:nvPr/>
        </p:nvCxnSpPr>
        <p:spPr>
          <a:xfrm>
            <a:off x="1472670" y="6718196"/>
            <a:ext cx="44349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8" name="正方形/長方形 207">
            <a:extLst>
              <a:ext uri="{FF2B5EF4-FFF2-40B4-BE49-F238E27FC236}">
                <a16:creationId xmlns:a16="http://schemas.microsoft.com/office/drawing/2014/main" id="{1F7A13E3-CD96-C02D-133A-741F9CEA0C70}"/>
              </a:ext>
            </a:extLst>
          </p:cNvPr>
          <p:cNvSpPr/>
          <p:nvPr/>
        </p:nvSpPr>
        <p:spPr>
          <a:xfrm>
            <a:off x="1916169" y="5176678"/>
            <a:ext cx="1539551" cy="7189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8"/>
              </a:rPr>
              <a:t>④</a:t>
            </a:r>
            <a:r>
              <a:rPr kumimoji="1" lang="en-US" altLang="ja-JP" sz="1050" dirty="0">
                <a:solidFill>
                  <a:schemeClr val="tx1"/>
                </a:solidFill>
                <a:hlinkClick r:id="rId18"/>
              </a:rPr>
              <a:t>-1</a:t>
            </a:r>
            <a:r>
              <a:rPr kumimoji="1" lang="ja-JP" altLang="en-US" sz="1050" dirty="0">
                <a:solidFill>
                  <a:schemeClr val="tx1"/>
                </a:solidFill>
                <a:hlinkClick r:id="rId18"/>
              </a:rPr>
              <a:t>売却フロー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9779C2D6-44A3-937D-8304-BB6C82E79F74}"/>
              </a:ext>
            </a:extLst>
          </p:cNvPr>
          <p:cNvSpPr/>
          <p:nvPr/>
        </p:nvSpPr>
        <p:spPr>
          <a:xfrm>
            <a:off x="1915115" y="6953128"/>
            <a:ext cx="1539551" cy="5831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9"/>
              </a:rPr>
              <a:t>建物計画の登録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57C33B60-DEF6-6144-E9A2-E9564F1B708B}"/>
              </a:ext>
            </a:extLst>
          </p:cNvPr>
          <p:cNvSpPr/>
          <p:nvPr/>
        </p:nvSpPr>
        <p:spPr>
          <a:xfrm>
            <a:off x="3945907" y="6156775"/>
            <a:ext cx="1222309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売建、建売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自社中古</a:t>
            </a:r>
            <a:r>
              <a:rPr kumimoji="1" lang="en-US" altLang="ja-JP" sz="1050" dirty="0"/>
              <a:t>+</a:t>
            </a:r>
            <a:r>
              <a:rPr kumimoji="1" lang="ja-JP" altLang="en-US" sz="1050" dirty="0"/>
              <a:t>ﾘﾌｫｰﾑ</a:t>
            </a:r>
          </a:p>
        </p:txBody>
      </p:sp>
      <p:cxnSp>
        <p:nvCxnSpPr>
          <p:cNvPr id="216" name="コネクタ: カギ線 215">
            <a:extLst>
              <a:ext uri="{FF2B5EF4-FFF2-40B4-BE49-F238E27FC236}">
                <a16:creationId xmlns:a16="http://schemas.microsoft.com/office/drawing/2014/main" id="{447CA56E-639B-6D59-C9EA-62353D101096}"/>
              </a:ext>
            </a:extLst>
          </p:cNvPr>
          <p:cNvCxnSpPr>
            <a:cxnSpLocks/>
            <a:stCxn id="97" idx="3"/>
            <a:endCxn id="213" idx="1"/>
          </p:cNvCxnSpPr>
          <p:nvPr/>
        </p:nvCxnSpPr>
        <p:spPr>
          <a:xfrm flipV="1">
            <a:off x="3455720" y="6336775"/>
            <a:ext cx="490187" cy="381421"/>
          </a:xfrm>
          <a:prstGeom prst="bentConnector3">
            <a:avLst>
              <a:gd name="adj1" fmla="val 50000"/>
            </a:avLst>
          </a:prstGeom>
          <a:ln w="38100">
            <a:headEnd type="non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0" name="正方形/長方形 219">
            <a:extLst>
              <a:ext uri="{FF2B5EF4-FFF2-40B4-BE49-F238E27FC236}">
                <a16:creationId xmlns:a16="http://schemas.microsoft.com/office/drawing/2014/main" id="{28A20478-333A-6398-11E7-5C1C260666EF}"/>
              </a:ext>
            </a:extLst>
          </p:cNvPr>
          <p:cNvSpPr/>
          <p:nvPr/>
        </p:nvSpPr>
        <p:spPr>
          <a:xfrm>
            <a:off x="5397988" y="6156776"/>
            <a:ext cx="2447286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分譲（建物）</a:t>
            </a: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32FAD81A-EAA9-50E9-A47F-3D55320ECCCF}"/>
              </a:ext>
            </a:extLst>
          </p:cNvPr>
          <p:cNvSpPr/>
          <p:nvPr/>
        </p:nvSpPr>
        <p:spPr>
          <a:xfrm>
            <a:off x="15273851" y="948132"/>
            <a:ext cx="1444684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販売タスク作成</a:t>
            </a:r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A96396C9-CF5A-D80E-60AE-711B66B9EA96}"/>
              </a:ext>
            </a:extLst>
          </p:cNvPr>
          <p:cNvSpPr/>
          <p:nvPr/>
        </p:nvSpPr>
        <p:spPr>
          <a:xfrm>
            <a:off x="15273851" y="1308132"/>
            <a:ext cx="1444684" cy="140479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③販売タスク作成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0"/>
              </a:rPr>
              <a:t>販売タスク新規作成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1"/>
              </a:rPr>
              <a:t>販売タスク入力方法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93663" indent="-93663"/>
            <a:r>
              <a:rPr kumimoji="1" lang="en-US" altLang="ja-JP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事業計画が変更された場合、再度販売タスクを作成</a:t>
            </a:r>
            <a:endParaRPr kumimoji="1" lang="en-US" altLang="ja-JP" sz="9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6" name="直線矢印コネクタ 225">
            <a:extLst>
              <a:ext uri="{FF2B5EF4-FFF2-40B4-BE49-F238E27FC236}">
                <a16:creationId xmlns:a16="http://schemas.microsoft.com/office/drawing/2014/main" id="{514BF718-0910-0B4A-1682-C9D7D9B4310B}"/>
              </a:ext>
            </a:extLst>
          </p:cNvPr>
          <p:cNvCxnSpPr>
            <a:cxnSpLocks/>
            <a:stCxn id="14" idx="3"/>
            <a:endCxn id="224" idx="1"/>
          </p:cNvCxnSpPr>
          <p:nvPr/>
        </p:nvCxnSpPr>
        <p:spPr>
          <a:xfrm>
            <a:off x="14687439" y="1128132"/>
            <a:ext cx="586412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E7601894-1EE3-3497-2E09-75A9D221E8FA}"/>
              </a:ext>
            </a:extLst>
          </p:cNvPr>
          <p:cNvCxnSpPr>
            <a:cxnSpLocks/>
            <a:stCxn id="97" idx="3"/>
            <a:endCxn id="98" idx="1"/>
          </p:cNvCxnSpPr>
          <p:nvPr/>
        </p:nvCxnSpPr>
        <p:spPr>
          <a:xfrm>
            <a:off x="3455720" y="6718196"/>
            <a:ext cx="490076" cy="818366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正方形/長方形 243">
            <a:extLst>
              <a:ext uri="{FF2B5EF4-FFF2-40B4-BE49-F238E27FC236}">
                <a16:creationId xmlns:a16="http://schemas.microsoft.com/office/drawing/2014/main" id="{66C05BA7-E450-CBE5-8856-850B5311FB02}"/>
              </a:ext>
            </a:extLst>
          </p:cNvPr>
          <p:cNvSpPr/>
          <p:nvPr/>
        </p:nvSpPr>
        <p:spPr>
          <a:xfrm>
            <a:off x="3945796" y="6506435"/>
            <a:ext cx="1222309" cy="4768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技術部が対応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45" name="正方形/長方形 244">
            <a:extLst>
              <a:ext uri="{FF2B5EF4-FFF2-40B4-BE49-F238E27FC236}">
                <a16:creationId xmlns:a16="http://schemas.microsoft.com/office/drawing/2014/main" id="{39526F1A-9DC9-4C0C-8053-7D04A26AAD15}"/>
              </a:ext>
            </a:extLst>
          </p:cNvPr>
          <p:cNvSpPr/>
          <p:nvPr/>
        </p:nvSpPr>
        <p:spPr>
          <a:xfrm>
            <a:off x="3945793" y="8981012"/>
            <a:ext cx="1222309" cy="5532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solidFill>
                  <a:schemeClr val="tx1"/>
                </a:solidFill>
              </a:rPr>
              <a:t>営業担当が対応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solidFill>
                  <a:schemeClr val="tx1"/>
                </a:solidFill>
              </a:rPr>
              <a:t>吹田ﾘﾌｫｰﾑ担当が対応</a:t>
            </a:r>
            <a:endParaRPr kumimoji="1"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50" name="正方形/長方形 249">
            <a:extLst>
              <a:ext uri="{FF2B5EF4-FFF2-40B4-BE49-F238E27FC236}">
                <a16:creationId xmlns:a16="http://schemas.microsoft.com/office/drawing/2014/main" id="{AEE16B67-7E31-63AD-0134-AB11CDC405CC}"/>
              </a:ext>
            </a:extLst>
          </p:cNvPr>
          <p:cNvSpPr/>
          <p:nvPr/>
        </p:nvSpPr>
        <p:spPr>
          <a:xfrm>
            <a:off x="3945794" y="8621012"/>
            <a:ext cx="122230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リフォーム</a:t>
            </a:r>
          </a:p>
        </p:txBody>
      </p:sp>
      <p:sp>
        <p:nvSpPr>
          <p:cNvPr id="252" name="正方形/長方形 251">
            <a:extLst>
              <a:ext uri="{FF2B5EF4-FFF2-40B4-BE49-F238E27FC236}">
                <a16:creationId xmlns:a16="http://schemas.microsoft.com/office/drawing/2014/main" id="{78F6A69E-54EA-EBA7-1709-CAD19B514553}"/>
              </a:ext>
            </a:extLst>
          </p:cNvPr>
          <p:cNvSpPr/>
          <p:nvPr/>
        </p:nvSpPr>
        <p:spPr>
          <a:xfrm>
            <a:off x="3945794" y="7716562"/>
            <a:ext cx="1222309" cy="52494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技術部が対応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253" name="直線矢印コネクタ 106">
            <a:extLst>
              <a:ext uri="{FF2B5EF4-FFF2-40B4-BE49-F238E27FC236}">
                <a16:creationId xmlns:a16="http://schemas.microsoft.com/office/drawing/2014/main" id="{E32A3D5E-FBDF-844F-D8F8-6DA443FB7E90}"/>
              </a:ext>
            </a:extLst>
          </p:cNvPr>
          <p:cNvCxnSpPr>
            <a:cxnSpLocks/>
            <a:stCxn id="97" idx="3"/>
            <a:endCxn id="250" idx="1"/>
          </p:cNvCxnSpPr>
          <p:nvPr/>
        </p:nvCxnSpPr>
        <p:spPr>
          <a:xfrm>
            <a:off x="3455720" y="6718196"/>
            <a:ext cx="490074" cy="2082816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2" name="正方形/長方形 261">
            <a:extLst>
              <a:ext uri="{FF2B5EF4-FFF2-40B4-BE49-F238E27FC236}">
                <a16:creationId xmlns:a16="http://schemas.microsoft.com/office/drawing/2014/main" id="{59CD0D8C-9BFE-8B9C-1F59-98A70957DB0A}"/>
              </a:ext>
            </a:extLst>
          </p:cNvPr>
          <p:cNvSpPr/>
          <p:nvPr/>
        </p:nvSpPr>
        <p:spPr>
          <a:xfrm>
            <a:off x="10668276" y="7359063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発注申請</a:t>
            </a:r>
          </a:p>
        </p:txBody>
      </p:sp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016FE425-0DF7-8FEB-6C63-D3C040703A84}"/>
              </a:ext>
            </a:extLst>
          </p:cNvPr>
          <p:cNvSpPr/>
          <p:nvPr/>
        </p:nvSpPr>
        <p:spPr>
          <a:xfrm>
            <a:off x="10665443" y="7719062"/>
            <a:ext cx="868429" cy="5255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65" name="正方形/長方形 264">
            <a:extLst>
              <a:ext uri="{FF2B5EF4-FFF2-40B4-BE49-F238E27FC236}">
                <a16:creationId xmlns:a16="http://schemas.microsoft.com/office/drawing/2014/main" id="{7084E6B2-23BD-E1C0-9C48-8C57AC4F8895}"/>
              </a:ext>
            </a:extLst>
          </p:cNvPr>
          <p:cNvSpPr/>
          <p:nvPr/>
        </p:nvSpPr>
        <p:spPr>
          <a:xfrm>
            <a:off x="11884629" y="7355609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発注承認</a:t>
            </a: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30AC1C2F-3727-2350-1AE7-9E6744002215}"/>
              </a:ext>
            </a:extLst>
          </p:cNvPr>
          <p:cNvSpPr/>
          <p:nvPr/>
        </p:nvSpPr>
        <p:spPr>
          <a:xfrm>
            <a:off x="11885572" y="7722105"/>
            <a:ext cx="868429" cy="5255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271" name="直線矢印コネクタ 270">
            <a:extLst>
              <a:ext uri="{FF2B5EF4-FFF2-40B4-BE49-F238E27FC236}">
                <a16:creationId xmlns:a16="http://schemas.microsoft.com/office/drawing/2014/main" id="{05E63244-F1ED-9354-C217-3F5157D50BBF}"/>
              </a:ext>
            </a:extLst>
          </p:cNvPr>
          <p:cNvCxnSpPr>
            <a:cxnSpLocks/>
            <a:stCxn id="262" idx="3"/>
            <a:endCxn id="265" idx="1"/>
          </p:cNvCxnSpPr>
          <p:nvPr/>
        </p:nvCxnSpPr>
        <p:spPr>
          <a:xfrm flipV="1">
            <a:off x="11536705" y="7535609"/>
            <a:ext cx="347924" cy="3454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4" name="直線矢印コネクタ 273">
            <a:extLst>
              <a:ext uri="{FF2B5EF4-FFF2-40B4-BE49-F238E27FC236}">
                <a16:creationId xmlns:a16="http://schemas.microsoft.com/office/drawing/2014/main" id="{EB184D65-4C7C-9208-2297-BBA7DB0499B2}"/>
              </a:ext>
            </a:extLst>
          </p:cNvPr>
          <p:cNvCxnSpPr>
            <a:cxnSpLocks/>
            <a:stCxn id="265" idx="3"/>
            <a:endCxn id="96" idx="1"/>
          </p:cNvCxnSpPr>
          <p:nvPr/>
        </p:nvCxnSpPr>
        <p:spPr>
          <a:xfrm>
            <a:off x="12753058" y="7535609"/>
            <a:ext cx="295670" cy="750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81" name="正方形/長方形 280">
            <a:extLst>
              <a:ext uri="{FF2B5EF4-FFF2-40B4-BE49-F238E27FC236}">
                <a16:creationId xmlns:a16="http://schemas.microsoft.com/office/drawing/2014/main" id="{187DC7E5-C3EC-DFB6-8F39-B42B504FF90D}"/>
              </a:ext>
            </a:extLst>
          </p:cNvPr>
          <p:cNvSpPr/>
          <p:nvPr/>
        </p:nvSpPr>
        <p:spPr>
          <a:xfrm>
            <a:off x="13048728" y="8628514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</a:t>
            </a:r>
          </a:p>
        </p:txBody>
      </p: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A14215A0-8A2F-84D8-2E92-E5F4FAA07A29}"/>
              </a:ext>
            </a:extLst>
          </p:cNvPr>
          <p:cNvSpPr/>
          <p:nvPr/>
        </p:nvSpPr>
        <p:spPr>
          <a:xfrm>
            <a:off x="5378264" y="8621308"/>
            <a:ext cx="2447286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リフォーム</a:t>
            </a:r>
          </a:p>
        </p:txBody>
      </p:sp>
      <p:sp>
        <p:nvSpPr>
          <p:cNvPr id="283" name="正方形/長方形 282">
            <a:extLst>
              <a:ext uri="{FF2B5EF4-FFF2-40B4-BE49-F238E27FC236}">
                <a16:creationId xmlns:a16="http://schemas.microsoft.com/office/drawing/2014/main" id="{96A484D3-3BFA-E88D-DD3A-1B75597C2822}"/>
              </a:ext>
            </a:extLst>
          </p:cNvPr>
          <p:cNvSpPr/>
          <p:nvPr/>
        </p:nvSpPr>
        <p:spPr>
          <a:xfrm>
            <a:off x="5378264" y="8981309"/>
            <a:ext cx="4941816" cy="55298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4"/>
              </a:rPr>
              <a:t>リフォーム、請負のみ事業計画　作成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1F4A53CA-190D-7399-0768-25B3F4974D47}"/>
              </a:ext>
            </a:extLst>
          </p:cNvPr>
          <p:cNvSpPr/>
          <p:nvPr/>
        </p:nvSpPr>
        <p:spPr>
          <a:xfrm>
            <a:off x="8174414" y="8621308"/>
            <a:ext cx="931874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見積書作成</a:t>
            </a:r>
          </a:p>
        </p:txBody>
      </p: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10845865-9C8C-3472-A93E-1907382AF22B}"/>
              </a:ext>
            </a:extLst>
          </p:cNvPr>
          <p:cNvSpPr/>
          <p:nvPr/>
        </p:nvSpPr>
        <p:spPr>
          <a:xfrm>
            <a:off x="9451651" y="8624466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見積承認</a:t>
            </a:r>
          </a:p>
        </p:txBody>
      </p:sp>
      <p:cxnSp>
        <p:nvCxnSpPr>
          <p:cNvPr id="290" name="直線矢印コネクタ 289">
            <a:extLst>
              <a:ext uri="{FF2B5EF4-FFF2-40B4-BE49-F238E27FC236}">
                <a16:creationId xmlns:a16="http://schemas.microsoft.com/office/drawing/2014/main" id="{95C3D3AC-0464-6A0C-354E-67BE25DDC810}"/>
              </a:ext>
            </a:extLst>
          </p:cNvPr>
          <p:cNvCxnSpPr>
            <a:cxnSpLocks/>
            <a:stCxn id="282" idx="3"/>
            <a:endCxn id="284" idx="1"/>
          </p:cNvCxnSpPr>
          <p:nvPr/>
        </p:nvCxnSpPr>
        <p:spPr>
          <a:xfrm>
            <a:off x="7825550" y="8801308"/>
            <a:ext cx="34886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1" name="直線矢印コネクタ 290">
            <a:extLst>
              <a:ext uri="{FF2B5EF4-FFF2-40B4-BE49-F238E27FC236}">
                <a16:creationId xmlns:a16="http://schemas.microsoft.com/office/drawing/2014/main" id="{9134FFDF-0460-0EB3-AB4E-2E13148C30D7}"/>
              </a:ext>
            </a:extLst>
          </p:cNvPr>
          <p:cNvCxnSpPr>
            <a:cxnSpLocks/>
            <a:stCxn id="284" idx="3"/>
            <a:endCxn id="286" idx="1"/>
          </p:cNvCxnSpPr>
          <p:nvPr/>
        </p:nvCxnSpPr>
        <p:spPr>
          <a:xfrm>
            <a:off x="9106288" y="8801308"/>
            <a:ext cx="345363" cy="315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2" name="直線矢印コネクタ 291">
            <a:extLst>
              <a:ext uri="{FF2B5EF4-FFF2-40B4-BE49-F238E27FC236}">
                <a16:creationId xmlns:a16="http://schemas.microsoft.com/office/drawing/2014/main" id="{D763BC3F-06E8-9E60-D4E1-96D219D8B5D2}"/>
              </a:ext>
            </a:extLst>
          </p:cNvPr>
          <p:cNvCxnSpPr>
            <a:cxnSpLocks/>
            <a:stCxn id="286" idx="3"/>
            <a:endCxn id="296" idx="1"/>
          </p:cNvCxnSpPr>
          <p:nvPr/>
        </p:nvCxnSpPr>
        <p:spPr>
          <a:xfrm>
            <a:off x="10320080" y="8804466"/>
            <a:ext cx="348196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3" name="直線矢印コネクタ 292">
            <a:extLst>
              <a:ext uri="{FF2B5EF4-FFF2-40B4-BE49-F238E27FC236}">
                <a16:creationId xmlns:a16="http://schemas.microsoft.com/office/drawing/2014/main" id="{E8DC00B2-0CC0-3F7E-0F51-E3D85EBB3AC1}"/>
              </a:ext>
            </a:extLst>
          </p:cNvPr>
          <p:cNvCxnSpPr>
            <a:cxnSpLocks/>
            <a:stCxn id="281" idx="3"/>
            <a:endCxn id="294" idx="1"/>
          </p:cNvCxnSpPr>
          <p:nvPr/>
        </p:nvCxnSpPr>
        <p:spPr>
          <a:xfrm>
            <a:off x="13819558" y="8808514"/>
            <a:ext cx="29661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204C3269-7779-1284-C170-E4C6261344C7}"/>
              </a:ext>
            </a:extLst>
          </p:cNvPr>
          <p:cNvSpPr/>
          <p:nvPr/>
        </p:nvSpPr>
        <p:spPr>
          <a:xfrm>
            <a:off x="14116172" y="8628514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竣工</a:t>
            </a:r>
          </a:p>
        </p:txBody>
      </p: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817483B6-6CAC-3812-D376-B7D03F557289}"/>
              </a:ext>
            </a:extLst>
          </p:cNvPr>
          <p:cNvSpPr/>
          <p:nvPr/>
        </p:nvSpPr>
        <p:spPr>
          <a:xfrm>
            <a:off x="10668276" y="8624466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発注申請</a:t>
            </a:r>
          </a:p>
        </p:txBody>
      </p:sp>
      <p:sp>
        <p:nvSpPr>
          <p:cNvPr id="297" name="正方形/長方形 296">
            <a:extLst>
              <a:ext uri="{FF2B5EF4-FFF2-40B4-BE49-F238E27FC236}">
                <a16:creationId xmlns:a16="http://schemas.microsoft.com/office/drawing/2014/main" id="{696B65A4-B269-8018-2FAF-DCDF6588F8A7}"/>
              </a:ext>
            </a:extLst>
          </p:cNvPr>
          <p:cNvSpPr/>
          <p:nvPr/>
        </p:nvSpPr>
        <p:spPr>
          <a:xfrm>
            <a:off x="10665443" y="8984466"/>
            <a:ext cx="868429" cy="5496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0EB4538F-4A58-E75D-DF11-9FD52C40EC70}"/>
              </a:ext>
            </a:extLst>
          </p:cNvPr>
          <p:cNvSpPr/>
          <p:nvPr/>
        </p:nvSpPr>
        <p:spPr>
          <a:xfrm>
            <a:off x="11884629" y="8621012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発注承認</a:t>
            </a:r>
          </a:p>
        </p:txBody>
      </p:sp>
      <p:sp>
        <p:nvSpPr>
          <p:cNvPr id="299" name="正方形/長方形 298">
            <a:extLst>
              <a:ext uri="{FF2B5EF4-FFF2-40B4-BE49-F238E27FC236}">
                <a16:creationId xmlns:a16="http://schemas.microsoft.com/office/drawing/2014/main" id="{706B2016-9D03-8432-9202-D4139453D700}"/>
              </a:ext>
            </a:extLst>
          </p:cNvPr>
          <p:cNvSpPr/>
          <p:nvPr/>
        </p:nvSpPr>
        <p:spPr>
          <a:xfrm>
            <a:off x="11885572" y="8984593"/>
            <a:ext cx="868429" cy="5496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300" name="直線矢印コネクタ 299">
            <a:extLst>
              <a:ext uri="{FF2B5EF4-FFF2-40B4-BE49-F238E27FC236}">
                <a16:creationId xmlns:a16="http://schemas.microsoft.com/office/drawing/2014/main" id="{79ACED07-4C28-7E81-5B30-2BB319D35711}"/>
              </a:ext>
            </a:extLst>
          </p:cNvPr>
          <p:cNvCxnSpPr>
            <a:cxnSpLocks/>
            <a:stCxn id="296" idx="3"/>
            <a:endCxn id="298" idx="1"/>
          </p:cNvCxnSpPr>
          <p:nvPr/>
        </p:nvCxnSpPr>
        <p:spPr>
          <a:xfrm flipV="1">
            <a:off x="11536705" y="8801012"/>
            <a:ext cx="347924" cy="3454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1" name="直線矢印コネクタ 300">
            <a:extLst>
              <a:ext uri="{FF2B5EF4-FFF2-40B4-BE49-F238E27FC236}">
                <a16:creationId xmlns:a16="http://schemas.microsoft.com/office/drawing/2014/main" id="{5F54DD58-99DF-BA7E-8B98-23A0A0057880}"/>
              </a:ext>
            </a:extLst>
          </p:cNvPr>
          <p:cNvCxnSpPr>
            <a:cxnSpLocks/>
            <a:stCxn id="298" idx="3"/>
            <a:endCxn id="281" idx="1"/>
          </p:cNvCxnSpPr>
          <p:nvPr/>
        </p:nvCxnSpPr>
        <p:spPr>
          <a:xfrm>
            <a:off x="12753058" y="8801012"/>
            <a:ext cx="295670" cy="750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2" name="直線矢印コネクタ 301">
            <a:extLst>
              <a:ext uri="{FF2B5EF4-FFF2-40B4-BE49-F238E27FC236}">
                <a16:creationId xmlns:a16="http://schemas.microsoft.com/office/drawing/2014/main" id="{174F50BE-0EE4-5041-AC78-F3971C071F03}"/>
              </a:ext>
            </a:extLst>
          </p:cNvPr>
          <p:cNvCxnSpPr>
            <a:cxnSpLocks/>
            <a:stCxn id="250" idx="3"/>
            <a:endCxn id="282" idx="1"/>
          </p:cNvCxnSpPr>
          <p:nvPr/>
        </p:nvCxnSpPr>
        <p:spPr>
          <a:xfrm>
            <a:off x="5168103" y="8801012"/>
            <a:ext cx="210161" cy="296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5" name="正方形/長方形 304">
            <a:extLst>
              <a:ext uri="{FF2B5EF4-FFF2-40B4-BE49-F238E27FC236}">
                <a16:creationId xmlns:a16="http://schemas.microsoft.com/office/drawing/2014/main" id="{BB12DE81-95BE-D430-7421-B7BCA80303D8}"/>
              </a:ext>
            </a:extLst>
          </p:cNvPr>
          <p:cNvSpPr/>
          <p:nvPr/>
        </p:nvSpPr>
        <p:spPr>
          <a:xfrm>
            <a:off x="5378263" y="5159739"/>
            <a:ext cx="2447286" cy="7189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8"/>
              </a:rPr>
              <a:t>④</a:t>
            </a:r>
            <a:r>
              <a:rPr kumimoji="1" lang="en-US" altLang="ja-JP" sz="1050" dirty="0">
                <a:solidFill>
                  <a:schemeClr val="tx1"/>
                </a:solidFill>
                <a:hlinkClick r:id="rId18"/>
              </a:rPr>
              <a:t>-1</a:t>
            </a:r>
            <a:r>
              <a:rPr kumimoji="1" lang="ja-JP" altLang="en-US" sz="1050" dirty="0">
                <a:solidFill>
                  <a:schemeClr val="tx1"/>
                </a:solidFill>
                <a:hlinkClick r:id="rId18"/>
              </a:rPr>
              <a:t>売却フロー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2"/>
              </a:rPr>
              <a:t>販売価格の変更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C6567868-8528-15D3-591A-E53354494B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353566"/>
              </p:ext>
            </p:extLst>
          </p:nvPr>
        </p:nvGraphicFramePr>
        <p:xfrm>
          <a:off x="10621722" y="6156775"/>
          <a:ext cx="6099205" cy="7924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433429">
                  <a:extLst>
                    <a:ext uri="{9D8B030D-6E8A-4147-A177-3AD203B41FA5}">
                      <a16:colId xmlns:a16="http://schemas.microsoft.com/office/drawing/2014/main" val="3745054111"/>
                    </a:ext>
                  </a:extLst>
                </a:gridCol>
                <a:gridCol w="2920053">
                  <a:extLst>
                    <a:ext uri="{9D8B030D-6E8A-4147-A177-3AD203B41FA5}">
                      <a16:colId xmlns:a16="http://schemas.microsoft.com/office/drawing/2014/main" val="1867687135"/>
                    </a:ext>
                  </a:extLst>
                </a:gridCol>
                <a:gridCol w="1745723">
                  <a:extLst>
                    <a:ext uri="{9D8B030D-6E8A-4147-A177-3AD203B41FA5}">
                      <a16:colId xmlns:a16="http://schemas.microsoft.com/office/drawing/2014/main" val="3897848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その他マニュアル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89715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1"/>
                        </a:rPr>
                        <a:t>現場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1"/>
                        </a:rPr>
                        <a:t>Plus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1"/>
                        </a:rPr>
                        <a:t>と連携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3"/>
                        </a:rPr>
                        <a:t>ダイテックに入力する日付について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4"/>
                        </a:rPr>
                        <a:t>土地台帳の重複処理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425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5"/>
                        </a:rPr>
                        <a:t>よくある質問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6"/>
                        </a:rPr>
                        <a:t>契約台帳　ユーザー追加項目定義の再適用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7"/>
                        </a:rPr>
                        <a:t>週次資料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921307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DD11421-BAD6-3E20-BD4F-4BC7951C17BD}"/>
              </a:ext>
            </a:extLst>
          </p:cNvPr>
          <p:cNvSpPr/>
          <p:nvPr/>
        </p:nvSpPr>
        <p:spPr>
          <a:xfrm>
            <a:off x="1915115" y="1302017"/>
            <a:ext cx="1539551" cy="59715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8"/>
              </a:rPr>
              <a:t>事業計画名</a:t>
            </a:r>
            <a:br>
              <a:rPr kumimoji="1"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8"/>
              </a:rPr>
            </a:b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8"/>
              </a:rPr>
              <a:t>　記載ルール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BD39C21-9F9F-874D-1FA2-1478CBB08DFF}"/>
              </a:ext>
            </a:extLst>
          </p:cNvPr>
          <p:cNvSpPr/>
          <p:nvPr/>
        </p:nvSpPr>
        <p:spPr>
          <a:xfrm>
            <a:off x="5397988" y="6516775"/>
            <a:ext cx="2447286" cy="43468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9"/>
              </a:rPr>
              <a:t>実行予算作成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30"/>
              </a:rPr>
              <a:t>実行予算・発注計画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15E326C2-91B6-9191-E612-38E2AB72A0E8}"/>
              </a:ext>
            </a:extLst>
          </p:cNvPr>
          <p:cNvCxnSpPr>
            <a:cxnSpLocks/>
            <a:stCxn id="213" idx="3"/>
            <a:endCxn id="220" idx="1"/>
          </p:cNvCxnSpPr>
          <p:nvPr/>
        </p:nvCxnSpPr>
        <p:spPr>
          <a:xfrm>
            <a:off x="5168216" y="6336775"/>
            <a:ext cx="229772" cy="1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F641CDE-E4E9-63E6-65C7-69F0601959A3}"/>
              </a:ext>
            </a:extLst>
          </p:cNvPr>
          <p:cNvSpPr/>
          <p:nvPr/>
        </p:nvSpPr>
        <p:spPr>
          <a:xfrm>
            <a:off x="8245647" y="5159740"/>
            <a:ext cx="1955980" cy="7189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31"/>
              </a:rPr>
              <a:t>契約台帳　新規作成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BA85DE61-13AA-84B9-45B1-4F218622F825}"/>
              </a:ext>
            </a:extLst>
          </p:cNvPr>
          <p:cNvSpPr/>
          <p:nvPr/>
        </p:nvSpPr>
        <p:spPr>
          <a:xfrm>
            <a:off x="12444533" y="5170147"/>
            <a:ext cx="1822811" cy="7010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8"/>
              </a:rPr>
              <a:t>契約決済日の確認</a:t>
            </a:r>
            <a:endParaRPr kumimoji="1" lang="en-US" altLang="ja-JP" sz="1050" dirty="0">
              <a:solidFill>
                <a:schemeClr val="tx1"/>
              </a:solidFill>
              <a:hlinkClick r:id="rId32"/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32"/>
              </a:rPr>
              <a:t>販売契約の解除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63" name="日付プレースホルダー 62">
            <a:extLst>
              <a:ext uri="{FF2B5EF4-FFF2-40B4-BE49-F238E27FC236}">
                <a16:creationId xmlns:a16="http://schemas.microsoft.com/office/drawing/2014/main" id="{D77CB7FE-DAF5-3093-B533-40C7C37F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/>
              <a:t>2025/12/05</a:t>
            </a:r>
            <a:endParaRPr kumimoji="1" lang="ja-JP" altLang="en-US" dirty="0"/>
          </a:p>
        </p:txBody>
      </p: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E0B4C445-8620-801B-986F-5957BAC8F596}"/>
              </a:ext>
            </a:extLst>
          </p:cNvPr>
          <p:cNvCxnSpPr/>
          <p:nvPr/>
        </p:nvCxnSpPr>
        <p:spPr>
          <a:xfrm>
            <a:off x="-314131" y="4471893"/>
            <a:ext cx="174855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106">
            <a:extLst>
              <a:ext uri="{FF2B5EF4-FFF2-40B4-BE49-F238E27FC236}">
                <a16:creationId xmlns:a16="http://schemas.microsoft.com/office/drawing/2014/main" id="{259172A3-EFB5-FA6B-808F-0B604E953685}"/>
              </a:ext>
            </a:extLst>
          </p:cNvPr>
          <p:cNvCxnSpPr>
            <a:cxnSpLocks/>
            <a:stCxn id="125" idx="3"/>
            <a:endCxn id="126" idx="1"/>
          </p:cNvCxnSpPr>
          <p:nvPr/>
        </p:nvCxnSpPr>
        <p:spPr>
          <a:xfrm>
            <a:off x="3455720" y="4995343"/>
            <a:ext cx="715716" cy="360131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5" name="直線矢印コネクタ 106">
            <a:extLst>
              <a:ext uri="{FF2B5EF4-FFF2-40B4-BE49-F238E27FC236}">
                <a16:creationId xmlns:a16="http://schemas.microsoft.com/office/drawing/2014/main" id="{BB322A83-E3B4-4B7B-729D-934892DD61FA}"/>
              </a:ext>
            </a:extLst>
          </p:cNvPr>
          <p:cNvCxnSpPr>
            <a:cxnSpLocks/>
            <a:stCxn id="126" idx="3"/>
            <a:endCxn id="127" idx="1"/>
          </p:cNvCxnSpPr>
          <p:nvPr/>
        </p:nvCxnSpPr>
        <p:spPr>
          <a:xfrm flipV="1">
            <a:off x="4942265" y="4986756"/>
            <a:ext cx="435999" cy="368718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E8DA1821-6487-C207-D1BD-E5BCE291E8FF}"/>
              </a:ext>
            </a:extLst>
          </p:cNvPr>
          <p:cNvCxnSpPr/>
          <p:nvPr/>
        </p:nvCxnSpPr>
        <p:spPr>
          <a:xfrm>
            <a:off x="-311021" y="5988431"/>
            <a:ext cx="174855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327D37FA-8CC0-5050-4029-0DED82AD72D4}"/>
              </a:ext>
            </a:extLst>
          </p:cNvPr>
          <p:cNvSpPr/>
          <p:nvPr/>
        </p:nvSpPr>
        <p:spPr>
          <a:xfrm>
            <a:off x="8245647" y="6162606"/>
            <a:ext cx="1955980" cy="7856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技術部マニュアル参照</a:t>
            </a:r>
          </a:p>
        </p:txBody>
      </p:sp>
      <p:cxnSp>
        <p:nvCxnSpPr>
          <p:cNvPr id="84" name="直線矢印コネクタ 106">
            <a:extLst>
              <a:ext uri="{FF2B5EF4-FFF2-40B4-BE49-F238E27FC236}">
                <a16:creationId xmlns:a16="http://schemas.microsoft.com/office/drawing/2014/main" id="{9328C3D9-E044-887C-BC23-A22C53EE4C11}"/>
              </a:ext>
            </a:extLst>
          </p:cNvPr>
          <p:cNvCxnSpPr>
            <a:cxnSpLocks/>
            <a:stCxn id="220" idx="3"/>
            <a:endCxn id="83" idx="1"/>
          </p:cNvCxnSpPr>
          <p:nvPr/>
        </p:nvCxnSpPr>
        <p:spPr>
          <a:xfrm>
            <a:off x="7845274" y="6336776"/>
            <a:ext cx="400373" cy="218676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78168B-ED96-BC88-11B9-D969C61E0BA3}"/>
              </a:ext>
            </a:extLst>
          </p:cNvPr>
          <p:cNvSpPr txBox="1"/>
          <p:nvPr/>
        </p:nvSpPr>
        <p:spPr>
          <a:xfrm>
            <a:off x="5181974" y="690012"/>
            <a:ext cx="28793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事業計画承認期限：仕入契約の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5A23F4D-6EB5-7396-14F9-37E7D22C75CF}"/>
              </a:ext>
            </a:extLst>
          </p:cNvPr>
          <p:cNvSpPr txBox="1"/>
          <p:nvPr/>
        </p:nvSpPr>
        <p:spPr>
          <a:xfrm>
            <a:off x="7947899" y="3455675"/>
            <a:ext cx="5730002" cy="83099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600" b="1" u="sng" dirty="0">
                <a:solidFill>
                  <a:schemeClr val="bg1"/>
                </a:solidFill>
              </a:rPr>
              <a:t>押印申請は、受取希望日の</a:t>
            </a:r>
            <a:r>
              <a:rPr kumimoji="1" lang="en-US" altLang="ja-JP" sz="1600" b="1" u="sng" dirty="0">
                <a:solidFill>
                  <a:schemeClr val="bg1"/>
                </a:solidFill>
              </a:rPr>
              <a:t>1</a:t>
            </a:r>
            <a:r>
              <a:rPr kumimoji="1" lang="ja-JP" altLang="en-US" sz="1600" b="1" u="sng" dirty="0">
                <a:solidFill>
                  <a:schemeClr val="bg1"/>
                </a:solidFill>
              </a:rPr>
              <a:t>週間前まで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に申請して下さい。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600" b="1" u="sng" dirty="0">
                <a:solidFill>
                  <a:schemeClr val="bg1"/>
                </a:solidFill>
              </a:rPr>
              <a:t>日付の変更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（予定・実行）について、「予定日、予定変更、決済日」の入力は、</a:t>
            </a:r>
            <a:r>
              <a:rPr kumimoji="1" lang="ja-JP" altLang="en-US" sz="1600" b="1" u="sng" dirty="0">
                <a:solidFill>
                  <a:schemeClr val="bg1"/>
                </a:solidFill>
              </a:rPr>
              <a:t>遅滞なく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実施してください。</a:t>
            </a:r>
            <a:endParaRPr kumimoji="1" lang="en-US" altLang="ja-JP" sz="1600" b="1" dirty="0">
              <a:solidFill>
                <a:schemeClr val="bg1"/>
              </a:solidFill>
            </a:endParaRPr>
          </a:p>
        </p:txBody>
      </p:sp>
      <p:cxnSp>
        <p:nvCxnSpPr>
          <p:cNvPr id="74" name="コネクタ: カギ線 73">
            <a:extLst>
              <a:ext uri="{FF2B5EF4-FFF2-40B4-BE49-F238E27FC236}">
                <a16:creationId xmlns:a16="http://schemas.microsoft.com/office/drawing/2014/main" id="{119CFBE9-FE07-AAA9-7911-BA3E8D478900}"/>
              </a:ext>
            </a:extLst>
          </p:cNvPr>
          <p:cNvCxnSpPr>
            <a:cxnSpLocks/>
            <a:stCxn id="18" idx="2"/>
            <a:endCxn id="16" idx="1"/>
          </p:cNvCxnSpPr>
          <p:nvPr/>
        </p:nvCxnSpPr>
        <p:spPr>
          <a:xfrm rot="5400000" flipH="1" flipV="1">
            <a:off x="14484964" y="2334590"/>
            <a:ext cx="95664" cy="1482109"/>
          </a:xfrm>
          <a:prstGeom prst="bentConnector4">
            <a:avLst>
              <a:gd name="adj1" fmla="val -238961"/>
              <a:gd name="adj2" fmla="val 80747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A357797-5E02-D243-8932-DFDC84CD2615}"/>
              </a:ext>
            </a:extLst>
          </p:cNvPr>
          <p:cNvSpPr txBox="1"/>
          <p:nvPr/>
        </p:nvSpPr>
        <p:spPr>
          <a:xfrm>
            <a:off x="514727" y="8712122"/>
            <a:ext cx="2939939" cy="7386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遅滞なく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とは、「事情を許すかぎり、できるだけ早く」という意味です。</a:t>
            </a:r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D1FAB9F-AB07-009C-C9C4-756E7F251393}"/>
              </a:ext>
            </a:extLst>
          </p:cNvPr>
          <p:cNvSpPr txBox="1"/>
          <p:nvPr/>
        </p:nvSpPr>
        <p:spPr>
          <a:xfrm>
            <a:off x="57039" y="4567337"/>
            <a:ext cx="3262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販売タスク新規作成：買取決済後、遅滞なく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55F421F-7D69-1692-F10E-89FF51B1C960}"/>
              </a:ext>
            </a:extLst>
          </p:cNvPr>
          <p:cNvSpPr txBox="1"/>
          <p:nvPr/>
        </p:nvSpPr>
        <p:spPr>
          <a:xfrm>
            <a:off x="7825550" y="7128000"/>
            <a:ext cx="2339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見積作成：請負契約までに承認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3E7B442-8CBC-F7E7-076E-7BCEA0EE4E41}"/>
              </a:ext>
            </a:extLst>
          </p:cNvPr>
          <p:cNvSpPr txBox="1"/>
          <p:nvPr/>
        </p:nvSpPr>
        <p:spPr>
          <a:xfrm>
            <a:off x="5375432" y="7128000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事業計画作成：遅滞なく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456741A-60D1-18AC-0997-F7E9055CD23D}"/>
              </a:ext>
            </a:extLst>
          </p:cNvPr>
          <p:cNvSpPr txBox="1"/>
          <p:nvPr/>
        </p:nvSpPr>
        <p:spPr>
          <a:xfrm>
            <a:off x="7825550" y="8388000"/>
            <a:ext cx="2339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見積作成：請負契約までに承認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8634266-647A-022B-0E02-754103B29D48}"/>
              </a:ext>
            </a:extLst>
          </p:cNvPr>
          <p:cNvSpPr txBox="1"/>
          <p:nvPr/>
        </p:nvSpPr>
        <p:spPr>
          <a:xfrm>
            <a:off x="5378263" y="8388000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事業計画作成：遅滞なく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AD06640-85A0-268B-18A0-83BAE0BE722C}"/>
              </a:ext>
            </a:extLst>
          </p:cNvPr>
          <p:cNvSpPr txBox="1"/>
          <p:nvPr/>
        </p:nvSpPr>
        <p:spPr>
          <a:xfrm>
            <a:off x="10042001" y="674591"/>
            <a:ext cx="24176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押印申請：受取希望日の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30C334C-87AC-C0AC-7D8D-4ED90C2E4077}"/>
              </a:ext>
            </a:extLst>
          </p:cNvPr>
          <p:cNvSpPr txBox="1"/>
          <p:nvPr/>
        </p:nvSpPr>
        <p:spPr>
          <a:xfrm>
            <a:off x="10186819" y="4555326"/>
            <a:ext cx="4650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押印申請：受取希望日の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週間前、引渡承認願：決済日の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5919FB6-6BF0-8F91-6D92-98B321AB9AB7}"/>
              </a:ext>
            </a:extLst>
          </p:cNvPr>
          <p:cNvSpPr txBox="1"/>
          <p:nvPr/>
        </p:nvSpPr>
        <p:spPr>
          <a:xfrm>
            <a:off x="932774" y="2694738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事業計画変更：遅滞なく</a:t>
            </a:r>
          </a:p>
        </p:txBody>
      </p:sp>
    </p:spTree>
    <p:extLst>
      <p:ext uri="{BB962C8B-B14F-4D97-AF65-F5344CB8AC3E}">
        <p14:creationId xmlns:p14="http://schemas.microsoft.com/office/powerpoint/2010/main" val="88456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286</TotalTime>
  <Words>513</Words>
  <Application>Microsoft Office PowerPoint</Application>
  <PresentationFormat>ユーザー設定</PresentationFormat>
  <Paragraphs>111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kanamori-mt</cp:lastModifiedBy>
  <cp:revision>11</cp:revision>
  <cp:lastPrinted>2025-10-26T09:47:56Z</cp:lastPrinted>
  <dcterms:created xsi:type="dcterms:W3CDTF">2025-10-26T04:26:18Z</dcterms:created>
  <dcterms:modified xsi:type="dcterms:W3CDTF">2025-12-05T01:31:09Z</dcterms:modified>
</cp:coreProperties>
</file>