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7102475" cy="102330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7" d="100"/>
          <a:sy n="147" d="100"/>
        </p:scale>
        <p:origin x="6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>
              <a:defRPr sz="1300"/>
            </a:lvl1pPr>
          </a:lstStyle>
          <a:p>
            <a:fld id="{1C95E34B-5C4E-4506-924A-0769AC043E9E}" type="datetimeFigureOut">
              <a:rPr kumimoji="1" lang="ja-JP" altLang="en-US" smtClean="0"/>
              <a:t>2025/12/21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7" tIns="49528" rIns="99057" bIns="4952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4"/>
          </a:xfrm>
          <a:prstGeom prst="rect">
            <a:avLst/>
          </a:prstGeom>
        </p:spPr>
        <p:txBody>
          <a:bodyPr vert="horz" lIns="99057" tIns="49528" rIns="99057" bIns="4952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092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>
              <a:defRPr sz="1300"/>
            </a:lvl1pPr>
          </a:lstStyle>
          <a:p>
            <a:fld id="{7E1E65EA-9C73-4816-883C-D1DB4F6789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214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1E65EA-9C73-4816-883C-D1DB4F67891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6570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3FF8E0-95E4-BFD5-A478-4B540DC11A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81B1883-F98F-CFCD-DDDD-80D35F6AC2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B82B919-CEFB-B057-6D4E-040F130B69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805181-1D59-3B7B-1B55-FC569BD1BB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1E65EA-9C73-4816-883C-D1DB4F678913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3806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E1AD05-33AA-C00C-5137-37141C38E0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C461C65-1BDE-ACF8-66FA-F42A0D25A5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19AE34-1B81-6524-ABEC-9B679D119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2025/12/21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D215A0-75E6-85B8-4C04-249487F3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386659-58D4-2983-6CD8-12E10A261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8E22-169C-413C-8DDE-525087A1D4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4489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7E9A14-C69D-BCC9-57A4-3A0EF19F2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63690B4-A676-FCE1-4238-7C7F1A9885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E4BD53-703D-A8E2-B59E-782C9B8A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2025/12/21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6B8EA0-3057-9AF4-34FF-1325294AC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46FFD0-91E0-8734-2589-3E789140D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8E22-169C-413C-8DDE-525087A1D4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0062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8031494-31BB-20EE-3B33-6BCFF273A4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1F1B43C-D3FA-E516-05CC-07B2CFBE0B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80D5267-CAE8-9211-8186-C5C4BEADA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2025/12/21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072E06-8684-41E8-8773-9E65ACA97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1D22D9-605F-7E0F-CA3D-0FA605FF9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8E22-169C-413C-8DDE-525087A1D4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39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EF5615-44DD-8090-E0F8-6127D2E36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DE026B8-64BF-6CC4-D5F9-F828D0B95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39EE85-3D49-6254-2475-B39A2DB73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2025/12/21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6893D7-FCCD-50D3-0797-175BF822E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A95AE9-2CBD-C63D-2C38-75645FACB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8E22-169C-413C-8DDE-525087A1D4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710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176D0E-ED46-6458-EBEE-9BDBEFF85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49EE7B6-5E2D-E92C-0C00-C1667D6977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A534FC-86EE-F09D-BEE9-F9479C428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2025/12/21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E72ACD-E676-3266-DA7A-8A4AE7C0D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EA80DD-F718-9822-38B8-98F4FBB71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8E22-169C-413C-8DDE-525087A1D4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4439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BC4067-5F64-7AEA-BF94-68A3BBC24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4B113D-0A37-D7BA-6551-5A60EB5940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6ED43EF-432C-3581-AB60-6B90FB88F2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41E1C49-999F-3ED1-6F4C-66F28BA2C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2025/12/21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C79CB87-1D38-73B1-D557-A58409862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5359707-0017-5A4A-91E6-A12344EB9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8E22-169C-413C-8DDE-525087A1D4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1867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EE8D61-0710-C6F6-8B92-7218B83D0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C0A6DA8-6372-CBA3-6E9E-86463A0F5D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F1527F-572E-61FF-CF99-78CC1A3F9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D3F606D-2829-A10E-4DFE-377920457F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A8593BA-1393-0AD4-D544-D96E363001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3F4B5C-1462-B8D0-328A-2F9B220C3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2025/12/21</a:t>
            </a:r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0195F23-F631-4D75-109E-B70F452F2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2EBB880-3F73-201E-2039-4208C967F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8E22-169C-413C-8DDE-525087A1D4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7468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3EBCA7-8DCB-8173-A0EE-3653F7C1C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B6E7295-A83E-020B-2F48-02982E27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2025/12/21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5915CA5-7E8F-653D-E077-4973F8F59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AAF041B-D3B1-56F3-5CEC-3AC006055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8E22-169C-413C-8DDE-525087A1D4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245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FB263DA-C948-0937-51BF-59B2398302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448800" y="0"/>
            <a:ext cx="2743200" cy="365125"/>
          </a:xfrm>
        </p:spPr>
        <p:txBody>
          <a:bodyPr/>
          <a:lstStyle>
            <a:lvl1pPr algn="r">
              <a:defRPr/>
            </a:lvl1pPr>
          </a:lstStyle>
          <a:p>
            <a:pPr algn="r"/>
            <a:r>
              <a:rPr lang="en-US" altLang="ja-JP"/>
              <a:t>2025/12/21</a:t>
            </a:r>
            <a:endParaRPr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683F0DD-DC79-254B-C6FF-21BF49070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493B8D2-7156-15A7-88DF-73A9B75D0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3DEF8E22-169C-413C-8DDE-525087A1D4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0272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96AEA9-2801-96E9-A28F-35C411849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F8AB41A-0939-DF96-0BDF-5E73466B9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422FC90-AD05-5B60-F5B5-0D62A172C9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745F96A-E44C-F0E8-C9AA-2BFE6B351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2025/12/21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51DFD0C-A3DF-5034-82FE-F395A7C7F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1CD9D38-FD80-3FF8-A675-242648ECB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8E22-169C-413C-8DDE-525087A1D4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915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350F1A-5F4C-8FCF-3277-B7D305842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FD3C55F-146C-E8E2-66C4-569DBBF893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0FDF247-2EB7-051C-A51C-CB11D5CC0E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1E2162E-F078-DD15-8B96-784CAC716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2025/12/21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33623A-8EAE-DE4F-C6CF-F86CBA649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B56EDFB-FBE0-F0B1-C917-75951FBA1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8E22-169C-413C-8DDE-525087A1D4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8312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847732D-2D1E-36C5-7D8F-3E94D8B31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4CC420-2A9F-C313-003F-6EAA17072C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AD6C34-CC2D-B012-D546-5799B40763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2025/12/21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FB648E-25FC-B6E4-D96F-C9FDC0BBB2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A3FCA8-45EA-35E0-7E8D-61EA1A3D82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F8E22-169C-413C-8DDE-525087A1D4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924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1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図 29" descr="グラフィカル ユーザー インターフェイス, アプリケーション, テーブル&#10;&#10;AI 生成コンテンツは誤りを含む可能性があります。">
            <a:extLst>
              <a:ext uri="{FF2B5EF4-FFF2-40B4-BE49-F238E27FC236}">
                <a16:creationId xmlns:a16="http://schemas.microsoft.com/office/drawing/2014/main" id="{C3B7C96C-5F86-70B8-216E-4F691209481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261"/>
          <a:stretch>
            <a:fillRect/>
          </a:stretch>
        </p:blipFill>
        <p:spPr>
          <a:xfrm>
            <a:off x="7744804" y="1077215"/>
            <a:ext cx="4178586" cy="499987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7" name="図 26" descr="テーブル&#10;&#10;AI 生成コンテンツは誤りを含む可能性があります。">
            <a:extLst>
              <a:ext uri="{FF2B5EF4-FFF2-40B4-BE49-F238E27FC236}">
                <a16:creationId xmlns:a16="http://schemas.microsoft.com/office/drawing/2014/main" id="{B4F7FDBE-B9C6-2238-43C0-9543455FC7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0541" y="1809139"/>
            <a:ext cx="2144206" cy="3943962"/>
          </a:xfrm>
          <a:prstGeom prst="rect">
            <a:avLst/>
          </a:prstGeom>
        </p:spPr>
      </p:pic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464BF0D3-50A5-5557-9A1A-4D3A68230439}"/>
              </a:ext>
            </a:extLst>
          </p:cNvPr>
          <p:cNvSpPr/>
          <p:nvPr/>
        </p:nvSpPr>
        <p:spPr>
          <a:xfrm>
            <a:off x="5370541" y="4783330"/>
            <a:ext cx="2103835" cy="333856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CBFE7EC9-CF27-A628-23C5-72E2E1FAAC8F}"/>
              </a:ext>
            </a:extLst>
          </p:cNvPr>
          <p:cNvSpPr txBox="1"/>
          <p:nvPr/>
        </p:nvSpPr>
        <p:spPr>
          <a:xfrm>
            <a:off x="323523" y="474345"/>
            <a:ext cx="4871874" cy="295465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買取決済確認の入力方法について</a:t>
            </a:r>
            <a:endParaRPr kumimoji="1" lang="en-US" altLang="ja-JP" sz="2400" dirty="0"/>
          </a:p>
          <a:p>
            <a:endParaRPr lang="en-US" altLang="ja-JP" dirty="0"/>
          </a:p>
          <a:p>
            <a:r>
              <a:rPr kumimoji="1" lang="ja-JP" altLang="en-US" dirty="0"/>
              <a:t>買取決済は、物件ごとに入力する事項の変更が多くあると思います。</a:t>
            </a:r>
            <a:endParaRPr kumimoji="1" lang="en-US" altLang="ja-JP" dirty="0"/>
          </a:p>
          <a:p>
            <a:r>
              <a:rPr kumimoji="1" lang="ja-JP" altLang="en-US" dirty="0"/>
              <a:t>この手順を参考に入力をお願いいたします。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買取決済確認の入力方法を理解いただくことで、</a:t>
            </a:r>
            <a:endParaRPr kumimoji="1" lang="en-US" altLang="ja-JP" dirty="0"/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エクセルで作成している買取時の決済確認書の入力が不要</a:t>
            </a:r>
            <a:r>
              <a:rPr kumimoji="1" lang="ja-JP" altLang="en-US" dirty="0"/>
              <a:t>となります。</a:t>
            </a:r>
            <a:endParaRPr kumimoji="1" lang="en-US" altLang="ja-JP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608F594-D7B7-7020-B249-1663C716496B}"/>
              </a:ext>
            </a:extLst>
          </p:cNvPr>
          <p:cNvSpPr txBox="1"/>
          <p:nvPr/>
        </p:nvSpPr>
        <p:spPr>
          <a:xfrm>
            <a:off x="7505700" y="6172197"/>
            <a:ext cx="4776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必要項目を入力すると、別途エクセルで作成する必要はなくなり、ダイテックから自動作成できます</a:t>
            </a:r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EA355F0-9BF7-62FE-03FA-0773C624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2025/12/21</a:t>
            </a:r>
            <a:endParaRPr kumimoji="1" lang="ja-JP" altLang="en-US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E879EE73-3339-9CFD-2A09-994169B6A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8E22-169C-413C-8DDE-525087A1D4B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417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9412F-910B-CA09-B1F2-5A3ED97DB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 descr="アプリケーション が含まれている画像">
            <a:extLst>
              <a:ext uri="{FF2B5EF4-FFF2-40B4-BE49-F238E27FC236}">
                <a16:creationId xmlns:a16="http://schemas.microsoft.com/office/drawing/2014/main" id="{36848177-B283-03FE-E7B3-669BE19B79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5" y="338138"/>
            <a:ext cx="9020763" cy="4624388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D4F4A0B-39B9-65C1-3112-943ED7C0878C}"/>
              </a:ext>
            </a:extLst>
          </p:cNvPr>
          <p:cNvSpPr txBox="1"/>
          <p:nvPr/>
        </p:nvSpPr>
        <p:spPr>
          <a:xfrm>
            <a:off x="9087438" y="1047449"/>
            <a:ext cx="303788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必要な項目に入力、ファイルの保存を行って下さい。</a:t>
            </a:r>
            <a:endParaRPr kumimoji="1" lang="en-US" altLang="ja-JP" b="1" dirty="0"/>
          </a:p>
          <a:p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作成日</a:t>
            </a:r>
            <a:endParaRPr kumimoji="1" lang="en-US" altLang="ja-JP" dirty="0"/>
          </a:p>
          <a:p>
            <a:pPr marL="742950" lvl="1" indent="-285750">
              <a:buFont typeface="Wingdings" panose="05000000000000000000" pitchFamily="2" charset="2"/>
              <a:buChar char="p"/>
            </a:pPr>
            <a:r>
              <a:rPr kumimoji="1" lang="ja-JP" altLang="en-US" dirty="0"/>
              <a:t>作成年月日を入力</a:t>
            </a:r>
            <a:br>
              <a:rPr kumimoji="1" lang="en-US" altLang="ja-JP" dirty="0"/>
            </a:br>
            <a:endParaRPr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決済条件</a:t>
            </a:r>
            <a:endParaRPr lang="en-US" altLang="ja-JP" dirty="0"/>
          </a:p>
          <a:p>
            <a:pPr marL="742950" lvl="1" indent="-285750">
              <a:buFont typeface="Wingdings" panose="05000000000000000000" pitchFamily="2" charset="2"/>
              <a:buChar char="p"/>
            </a:pPr>
            <a:r>
              <a:rPr kumimoji="1" lang="ja-JP" altLang="en-US" dirty="0"/>
              <a:t>決済条件の有無、</a:t>
            </a:r>
            <a:br>
              <a:rPr kumimoji="1" lang="en-US" altLang="ja-JP" dirty="0"/>
            </a:br>
            <a:r>
              <a:rPr kumimoji="1" lang="ja-JP" altLang="en-US" b="1" dirty="0">
                <a:solidFill>
                  <a:srgbClr val="FF0000"/>
                </a:solidFill>
              </a:rPr>
              <a:t>概略を入力</a:t>
            </a:r>
            <a:br>
              <a:rPr kumimoji="1" lang="en-US" altLang="ja-JP" dirty="0"/>
            </a:br>
            <a:br>
              <a:rPr kumimoji="1" lang="en-US" altLang="ja-JP" dirty="0"/>
            </a:b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書類保管</a:t>
            </a:r>
            <a:endParaRPr lang="en-US" altLang="ja-JP" dirty="0"/>
          </a:p>
          <a:p>
            <a:pPr marL="742950" lvl="1" indent="-285750">
              <a:buFont typeface="Wingdings" panose="05000000000000000000" pitchFamily="2" charset="2"/>
              <a:buChar char="p"/>
            </a:pPr>
            <a:r>
              <a:rPr kumimoji="1" lang="ja-JP" altLang="en-US" dirty="0"/>
              <a:t>振込依頼書</a:t>
            </a:r>
            <a:endParaRPr lang="en-US" altLang="ja-JP" dirty="0"/>
          </a:p>
          <a:p>
            <a:pPr marL="742950" lvl="1" indent="-285750">
              <a:buFont typeface="Wingdings" panose="05000000000000000000" pitchFamily="2" charset="2"/>
              <a:buChar char="p"/>
            </a:pPr>
            <a:r>
              <a:rPr kumimoji="1" lang="ja-JP" altLang="en-US" dirty="0"/>
              <a:t>契約書</a:t>
            </a:r>
            <a:endParaRPr lang="en-US" altLang="ja-JP" dirty="0"/>
          </a:p>
          <a:p>
            <a:pPr marL="742950" lvl="1" indent="-285750">
              <a:buFont typeface="Wingdings" panose="05000000000000000000" pitchFamily="2" charset="2"/>
              <a:buChar char="p"/>
            </a:pPr>
            <a:r>
              <a:rPr kumimoji="1" lang="ja-JP" altLang="en-US" dirty="0"/>
              <a:t>手付金領収書</a:t>
            </a:r>
            <a:endParaRPr lang="en-US" altLang="ja-JP" dirty="0"/>
          </a:p>
          <a:p>
            <a:pPr marL="742950" lvl="1" indent="-285750">
              <a:buFont typeface="Wingdings" panose="05000000000000000000" pitchFamily="2" charset="2"/>
              <a:buChar char="p"/>
            </a:pPr>
            <a:r>
              <a:rPr kumimoji="1" lang="ja-JP" altLang="en-US" dirty="0"/>
              <a:t>固都税精算計算書</a:t>
            </a:r>
            <a:br>
              <a:rPr kumimoji="1" lang="en-US" altLang="ja-JP" dirty="0"/>
            </a:br>
            <a:br>
              <a:rPr kumimoji="1" lang="en-US" altLang="ja-JP" dirty="0"/>
            </a:br>
            <a:r>
              <a:rPr kumimoji="1" lang="ja-JP" altLang="en-US" dirty="0"/>
              <a:t>（次頁につづく）</a:t>
            </a:r>
            <a:br>
              <a:rPr kumimoji="1" lang="en-US" altLang="ja-JP" dirty="0"/>
            </a:br>
            <a:endParaRPr kumimoji="1" lang="ja-JP" altLang="en-US" dirty="0"/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CDAE11AC-9114-46BB-FE7C-E693ECCD213C}"/>
              </a:ext>
            </a:extLst>
          </p:cNvPr>
          <p:cNvCxnSpPr>
            <a:cxnSpLocks/>
          </p:cNvCxnSpPr>
          <p:nvPr/>
        </p:nvCxnSpPr>
        <p:spPr>
          <a:xfrm flipH="1" flipV="1">
            <a:off x="4379495" y="1174282"/>
            <a:ext cx="4707943" cy="856649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D60B5250-F80D-473F-5419-45CAD7F03C8A}"/>
              </a:ext>
            </a:extLst>
          </p:cNvPr>
          <p:cNvCxnSpPr>
            <a:cxnSpLocks/>
          </p:cNvCxnSpPr>
          <p:nvPr/>
        </p:nvCxnSpPr>
        <p:spPr>
          <a:xfrm flipH="1" flipV="1">
            <a:off x="5881036" y="2030931"/>
            <a:ext cx="3206402" cy="847023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117F812B-5B94-6516-D165-B596040E6C1E}"/>
              </a:ext>
            </a:extLst>
          </p:cNvPr>
          <p:cNvCxnSpPr>
            <a:cxnSpLocks/>
          </p:cNvCxnSpPr>
          <p:nvPr/>
        </p:nvCxnSpPr>
        <p:spPr>
          <a:xfrm flipH="1" flipV="1">
            <a:off x="5034013" y="3782728"/>
            <a:ext cx="3965608" cy="442763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651CB8D-91B1-3E19-B933-A645542AC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2025/12/21</a:t>
            </a:r>
            <a:endParaRPr kumimoji="1" lang="ja-JP" altLang="en-US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80064735-2864-1B27-2CC3-C2A6C8D66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8E22-169C-413C-8DDE-525087A1D4B7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759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20F07-A1CE-E0B9-52F6-3EFED9A4C8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FA9B02D-8378-8447-593D-8364FA26CDCB}"/>
              </a:ext>
            </a:extLst>
          </p:cNvPr>
          <p:cNvSpPr txBox="1"/>
          <p:nvPr/>
        </p:nvSpPr>
        <p:spPr>
          <a:xfrm>
            <a:off x="9087438" y="576951"/>
            <a:ext cx="303788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書類保管（つづき）</a:t>
            </a:r>
            <a:endParaRPr lang="en-US" altLang="ja-JP" dirty="0"/>
          </a:p>
          <a:p>
            <a:pPr marL="742950" lvl="1" indent="-285750">
              <a:buFont typeface="Wingdings" panose="05000000000000000000" pitchFamily="2" charset="2"/>
              <a:buChar char="p"/>
            </a:pPr>
            <a:r>
              <a:rPr kumimoji="1" lang="ja-JP" altLang="en-US" dirty="0"/>
              <a:t>登記費用（請求書または見積書）</a:t>
            </a:r>
            <a:endParaRPr kumimoji="1" lang="en-US" altLang="ja-JP" dirty="0"/>
          </a:p>
          <a:p>
            <a:pPr marL="742950" lvl="1" indent="-285750">
              <a:buFont typeface="Wingdings" panose="05000000000000000000" pitchFamily="2" charset="2"/>
              <a:buChar char="p"/>
            </a:pPr>
            <a:r>
              <a:rPr kumimoji="1" lang="ja-JP" altLang="en-US" dirty="0"/>
              <a:t>業務委託費（請求書または見積書）</a:t>
            </a:r>
            <a:endParaRPr lang="en-US" altLang="ja-JP" dirty="0"/>
          </a:p>
          <a:p>
            <a:pPr marL="742950" lvl="1" indent="-285750">
              <a:buFont typeface="Wingdings" panose="05000000000000000000" pitchFamily="2" charset="2"/>
              <a:buChar char="p"/>
            </a:pPr>
            <a:r>
              <a:rPr kumimoji="1" lang="ja-JP" altLang="en-US" dirty="0"/>
              <a:t>契約書</a:t>
            </a:r>
            <a:endParaRPr lang="en-US" altLang="ja-JP" dirty="0"/>
          </a:p>
          <a:p>
            <a:pPr marL="742950" lvl="1" indent="-285750">
              <a:buFont typeface="Wingdings" panose="05000000000000000000" pitchFamily="2" charset="2"/>
              <a:buChar char="p"/>
            </a:pPr>
            <a:r>
              <a:rPr kumimoji="1" lang="ja-JP" altLang="en-US" dirty="0"/>
              <a:t>手付金領収書</a:t>
            </a:r>
            <a:br>
              <a:rPr kumimoji="1" lang="en-US" altLang="ja-JP" dirty="0"/>
            </a:br>
            <a:endParaRPr kumimoji="1" lang="en-US" altLang="ja-JP" dirty="0"/>
          </a:p>
          <a:p>
            <a:pPr marL="742950" lvl="1" indent="-285750">
              <a:buFont typeface="Wingdings" panose="05000000000000000000" pitchFamily="2" charset="2"/>
              <a:buChar char="p"/>
            </a:pPr>
            <a:r>
              <a:rPr kumimoji="1" lang="ja-JP" altLang="en-US" dirty="0"/>
              <a:t>掘削承諾書</a:t>
            </a:r>
            <a:endParaRPr kumimoji="1" lang="en-US" altLang="ja-JP" dirty="0"/>
          </a:p>
          <a:p>
            <a:pPr marL="742950" lvl="1" indent="-285750">
              <a:buFont typeface="Wingdings" panose="05000000000000000000" pitchFamily="2" charset="2"/>
              <a:buChar char="p"/>
            </a:pPr>
            <a:r>
              <a:rPr kumimoji="1" lang="ja-JP" altLang="en-US" dirty="0"/>
              <a:t>越境覚書書</a:t>
            </a:r>
            <a:endParaRPr kumimoji="1" lang="en-US" altLang="ja-JP" dirty="0"/>
          </a:p>
          <a:p>
            <a:pPr marL="742950" lvl="1" indent="-285750">
              <a:buFont typeface="Wingdings" panose="05000000000000000000" pitchFamily="2" charset="2"/>
              <a:buChar char="p"/>
            </a:pPr>
            <a:r>
              <a:rPr kumimoji="1" lang="ja-JP" altLang="en-US" dirty="0"/>
              <a:t>通行承諾書</a:t>
            </a:r>
            <a:endParaRPr kumimoji="1" lang="en-US" altLang="ja-JP" dirty="0"/>
          </a:p>
          <a:p>
            <a:pPr marL="742950" lvl="1" indent="-285750">
              <a:buFont typeface="Wingdings" panose="05000000000000000000" pitchFamily="2" charset="2"/>
              <a:buChar char="p"/>
            </a:pPr>
            <a:r>
              <a:rPr kumimoji="1" lang="ja-JP" altLang="en-US" dirty="0"/>
              <a:t>その他契約前に確認した書類</a:t>
            </a:r>
            <a:br>
              <a:rPr kumimoji="1" lang="en-US" altLang="ja-JP" dirty="0"/>
            </a:br>
            <a:endParaRPr kumimoji="1" lang="ja-JP" altLang="en-US" dirty="0"/>
          </a:p>
        </p:txBody>
      </p:sp>
      <p:pic>
        <p:nvPicPr>
          <p:cNvPr id="3" name="図 2" descr="グラフィカル ユーザー インターフェイス, テキスト, アプリケーション">
            <a:extLst>
              <a:ext uri="{FF2B5EF4-FFF2-40B4-BE49-F238E27FC236}">
                <a16:creationId xmlns:a16="http://schemas.microsoft.com/office/drawing/2014/main" id="{3E626407-DF23-B799-9CC4-557E5F4067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303" y="576951"/>
            <a:ext cx="8934135" cy="2040158"/>
          </a:xfrm>
          <a:prstGeom prst="rect">
            <a:avLst/>
          </a:prstGeom>
        </p:spPr>
      </p:pic>
      <p:cxnSp>
        <p:nvCxnSpPr>
          <p:cNvPr id="4" name="直線矢印コネクタ 3">
            <a:extLst>
              <a:ext uri="{FF2B5EF4-FFF2-40B4-BE49-F238E27FC236}">
                <a16:creationId xmlns:a16="http://schemas.microsoft.com/office/drawing/2014/main" id="{C1482F7F-8975-3905-0860-7195C34C5E7B}"/>
              </a:ext>
            </a:extLst>
          </p:cNvPr>
          <p:cNvCxnSpPr>
            <a:cxnSpLocks/>
          </p:cNvCxnSpPr>
          <p:nvPr/>
        </p:nvCxnSpPr>
        <p:spPr>
          <a:xfrm flipH="1">
            <a:off x="5736657" y="723900"/>
            <a:ext cx="3364624" cy="74997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左中かっこ 6">
            <a:extLst>
              <a:ext uri="{FF2B5EF4-FFF2-40B4-BE49-F238E27FC236}">
                <a16:creationId xmlns:a16="http://schemas.microsoft.com/office/drawing/2014/main" id="{FF291B42-EF31-B58D-A448-DB8D3C77297E}"/>
              </a:ext>
            </a:extLst>
          </p:cNvPr>
          <p:cNvSpPr/>
          <p:nvPr/>
        </p:nvSpPr>
        <p:spPr>
          <a:xfrm>
            <a:off x="9222191" y="2684966"/>
            <a:ext cx="423512" cy="1488067"/>
          </a:xfrm>
          <a:prstGeom prst="leftBrace">
            <a:avLst/>
          </a:prstGeom>
          <a:ln w="3810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19D373F-3FFC-7CCB-56B7-92EE80BBE0D7}"/>
              </a:ext>
            </a:extLst>
          </p:cNvPr>
          <p:cNvSpPr txBox="1"/>
          <p:nvPr/>
        </p:nvSpPr>
        <p:spPr>
          <a:xfrm>
            <a:off x="1952300" y="3105833"/>
            <a:ext cx="5955476" cy="646331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tx1"/>
                </a:solidFill>
              </a:rPr>
              <a:t>決済後に、販売できないなど問題を発生させないため、</a:t>
            </a:r>
          </a:p>
          <a:p>
            <a:r>
              <a:rPr kumimoji="1" lang="ja-JP" altLang="en-US" dirty="0">
                <a:solidFill>
                  <a:schemeClr val="tx1"/>
                </a:solidFill>
              </a:rPr>
              <a:t>仕入決済を行うまでに、</a:t>
            </a:r>
            <a:r>
              <a:rPr kumimoji="1" lang="ja-JP" altLang="en-US" b="1" dirty="0">
                <a:solidFill>
                  <a:srgbClr val="FF0000"/>
                </a:solidFill>
              </a:rPr>
              <a:t>確認が終了</a:t>
            </a:r>
            <a:r>
              <a:rPr kumimoji="1" lang="ja-JP" altLang="en-US" dirty="0">
                <a:solidFill>
                  <a:schemeClr val="tx1"/>
                </a:solidFill>
              </a:rPr>
              <a:t>していること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3DD05E5C-BB16-E52E-64DD-D580FD3CFFE5}"/>
              </a:ext>
            </a:extLst>
          </p:cNvPr>
          <p:cNvCxnSpPr>
            <a:cxnSpLocks/>
            <a:endCxn id="8" idx="3"/>
          </p:cNvCxnSpPr>
          <p:nvPr/>
        </p:nvCxnSpPr>
        <p:spPr>
          <a:xfrm flipH="1">
            <a:off x="7907776" y="3428999"/>
            <a:ext cx="1417199" cy="0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14" name="図 13">
            <a:extLst>
              <a:ext uri="{FF2B5EF4-FFF2-40B4-BE49-F238E27FC236}">
                <a16:creationId xmlns:a16="http://schemas.microsoft.com/office/drawing/2014/main" id="{76E831B7-C02C-D584-959E-9B2FBA4CE5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841" y="5035993"/>
            <a:ext cx="8759290" cy="746338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2614AA7-DA98-B834-B831-1119F9FC561C}"/>
              </a:ext>
            </a:extLst>
          </p:cNvPr>
          <p:cNvSpPr txBox="1"/>
          <p:nvPr/>
        </p:nvSpPr>
        <p:spPr>
          <a:xfrm>
            <a:off x="9087437" y="5027600"/>
            <a:ext cx="303788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取引日時</a:t>
            </a:r>
            <a:endParaRPr kumimoji="1" lang="en-US" altLang="ja-JP" dirty="0"/>
          </a:p>
          <a:p>
            <a:pPr marL="742950" lvl="1" indent="-285750">
              <a:buFont typeface="Wingdings" panose="05000000000000000000" pitchFamily="2" charset="2"/>
              <a:buChar char="p"/>
            </a:pPr>
            <a:r>
              <a:rPr kumimoji="1" lang="ja-JP" altLang="en-US" dirty="0"/>
              <a:t>取引日</a:t>
            </a:r>
            <a:endParaRPr kumimoji="1" lang="en-US" altLang="ja-JP" dirty="0"/>
          </a:p>
          <a:p>
            <a:pPr marL="742950" lvl="1" indent="-285750">
              <a:buFont typeface="Wingdings" panose="05000000000000000000" pitchFamily="2" charset="2"/>
              <a:buChar char="p"/>
            </a:pPr>
            <a:r>
              <a:rPr kumimoji="1" lang="ja-JP" altLang="en-US" dirty="0"/>
              <a:t>取引場所</a:t>
            </a:r>
            <a:endParaRPr kumimoji="1" lang="en-US" altLang="ja-JP" dirty="0"/>
          </a:p>
          <a:p>
            <a:pPr marL="742950" lvl="1" indent="-285750">
              <a:buFont typeface="Wingdings" panose="05000000000000000000" pitchFamily="2" charset="2"/>
              <a:buChar char="p"/>
            </a:pPr>
            <a:r>
              <a:rPr kumimoji="1" lang="ja-JP" altLang="en-US" dirty="0"/>
              <a:t>取引時刻</a:t>
            </a:r>
            <a:br>
              <a:rPr kumimoji="1" lang="en-US" altLang="ja-JP" dirty="0"/>
            </a:br>
            <a:endParaRPr kumimoji="1" lang="ja-JP" altLang="en-US" dirty="0"/>
          </a:p>
        </p:txBody>
      </p: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37B5728C-1798-B396-5078-F18620B200A7}"/>
              </a:ext>
            </a:extLst>
          </p:cNvPr>
          <p:cNvCxnSpPr>
            <a:cxnSpLocks/>
          </p:cNvCxnSpPr>
          <p:nvPr/>
        </p:nvCxnSpPr>
        <p:spPr>
          <a:xfrm flipH="1">
            <a:off x="4162425" y="5172075"/>
            <a:ext cx="4881706" cy="133350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E9993DA7-C730-BC69-C6B9-848385FC1DF5}"/>
              </a:ext>
            </a:extLst>
          </p:cNvPr>
          <p:cNvSpPr/>
          <p:nvPr/>
        </p:nvSpPr>
        <p:spPr>
          <a:xfrm>
            <a:off x="153303" y="1704974"/>
            <a:ext cx="8890828" cy="800101"/>
          </a:xfrm>
          <a:prstGeom prst="rect">
            <a:avLst/>
          </a:prstGeom>
          <a:noFill/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B3CBADD-C1D1-20E7-ACD6-42B12C43B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2025/12/21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74C357A-2954-D32C-3187-83E8D3757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8E22-169C-413C-8DDE-525087A1D4B7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1110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725A6B-1D69-7A87-26A1-99B070CC4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509D763E-F976-426F-F0B4-AA67969AEBE3}"/>
              </a:ext>
            </a:extLst>
          </p:cNvPr>
          <p:cNvGrpSpPr/>
          <p:nvPr/>
        </p:nvGrpSpPr>
        <p:grpSpPr>
          <a:xfrm>
            <a:off x="414187" y="310421"/>
            <a:ext cx="11049808" cy="2179036"/>
            <a:chOff x="0" y="441866"/>
            <a:chExt cx="11049808" cy="2179036"/>
          </a:xfrm>
        </p:grpSpPr>
        <p:pic>
          <p:nvPicPr>
            <p:cNvPr id="9" name="図 8" descr="テーブル, Excel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74EADECE-089C-9940-1A86-4D1801D32DA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441866"/>
              <a:ext cx="8893743" cy="2179036"/>
            </a:xfrm>
            <a:prstGeom prst="rect">
              <a:avLst/>
            </a:prstGeom>
          </p:spPr>
        </p:pic>
        <p:pic>
          <p:nvPicPr>
            <p:cNvPr id="13" name="図 12" descr="テーブル">
              <a:extLst>
                <a:ext uri="{FF2B5EF4-FFF2-40B4-BE49-F238E27FC236}">
                  <a16:creationId xmlns:a16="http://schemas.microsoft.com/office/drawing/2014/main" id="{B42CCE71-F8DB-4072-A164-877A366C32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011107" y="498911"/>
              <a:ext cx="4038701" cy="2080957"/>
            </a:xfrm>
            <a:prstGeom prst="rect">
              <a:avLst/>
            </a:prstGeom>
          </p:spPr>
        </p:pic>
      </p:grp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F32C133-4790-2DFF-05E1-944F22D5B675}"/>
              </a:ext>
            </a:extLst>
          </p:cNvPr>
          <p:cNvSpPr txBox="1"/>
          <p:nvPr/>
        </p:nvSpPr>
        <p:spPr>
          <a:xfrm>
            <a:off x="489337" y="2572769"/>
            <a:ext cx="112133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solidFill>
                  <a:srgbClr val="FF0000"/>
                </a:solidFill>
              </a:rPr>
              <a:t>上から四行目までは、固定項目です。摘要を変更すると、決済確認書が正しく出力されません。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F5E89AF-2E5A-88C4-558F-D4FBE229461E}"/>
              </a:ext>
            </a:extLst>
          </p:cNvPr>
          <p:cNvSpPr txBox="1"/>
          <p:nvPr/>
        </p:nvSpPr>
        <p:spPr>
          <a:xfrm>
            <a:off x="571096" y="3013913"/>
            <a:ext cx="11049808" cy="3754874"/>
          </a:xfrm>
          <a:prstGeom prst="rect">
            <a:avLst/>
          </a:prstGeom>
          <a:noFill/>
        </p:spPr>
        <p:txBody>
          <a:bodyPr wrap="square" numCol="2" spcCol="360000" rtlCol="0">
            <a:spAutoFit/>
          </a:bodyPr>
          <a:lstStyle/>
          <a:p>
            <a:r>
              <a:rPr kumimoji="1" lang="ja-JP" altLang="en-US" sz="1400" b="1" dirty="0"/>
              <a:t>日付：</a:t>
            </a:r>
            <a:endParaRPr kumimoji="1" lang="en-US" altLang="ja-JP" sz="1400" b="1" dirty="0"/>
          </a:p>
          <a:p>
            <a:pPr lvl="1"/>
            <a:r>
              <a:rPr kumimoji="1" lang="ja-JP" altLang="en-US" sz="1400" dirty="0"/>
              <a:t>支払った日を入力します。通常の取引であれば、買取決済確認を行うときには、</a:t>
            </a:r>
            <a:endParaRPr lang="en-US" altLang="ja-JP" sz="1400" dirty="0"/>
          </a:p>
          <a:p>
            <a:pPr lvl="1"/>
            <a:r>
              <a:rPr kumimoji="1" lang="ja-JP" altLang="en-US" sz="1400" dirty="0"/>
              <a:t>手付金の支払いと、仲介手数料を</a:t>
            </a:r>
            <a:r>
              <a:rPr kumimoji="1" lang="en-US" altLang="ja-JP" sz="1400" dirty="0"/>
              <a:t>2</a:t>
            </a:r>
            <a:r>
              <a:rPr kumimoji="1" lang="ja-JP" altLang="en-US" sz="1400" dirty="0"/>
              <a:t>回に分けて支払った場合、仲介手数料（契約時）の入力が必要です。</a:t>
            </a:r>
            <a:endParaRPr kumimoji="1" lang="en-US" altLang="ja-JP" sz="1400" dirty="0"/>
          </a:p>
          <a:p>
            <a:r>
              <a:rPr kumimoji="1" lang="ja-JP" altLang="en-US" sz="1400" b="1" dirty="0"/>
              <a:t>摘要：</a:t>
            </a:r>
            <a:endParaRPr kumimoji="1" lang="en-US" altLang="ja-JP" sz="1400" b="1" dirty="0"/>
          </a:p>
          <a:p>
            <a:pPr lvl="1"/>
            <a:r>
              <a:rPr kumimoji="1" lang="en-US" altLang="ja-JP" sz="1400" dirty="0"/>
              <a:t>1</a:t>
            </a:r>
            <a:r>
              <a:rPr kumimoji="1" lang="ja-JP" altLang="en-US" sz="1400" dirty="0"/>
              <a:t>行目：土地仕入価格（手付）</a:t>
            </a:r>
            <a:endParaRPr kumimoji="1" lang="en-US" altLang="ja-JP" sz="1400" dirty="0"/>
          </a:p>
          <a:p>
            <a:pPr lvl="1"/>
            <a:r>
              <a:rPr kumimoji="1" lang="en-US" altLang="ja-JP" sz="1400" dirty="0"/>
              <a:t>2</a:t>
            </a:r>
            <a:r>
              <a:rPr kumimoji="1" lang="ja-JP" altLang="en-US" sz="1400" dirty="0"/>
              <a:t>行目：土地仕入価格（残金）</a:t>
            </a:r>
            <a:endParaRPr kumimoji="1" lang="en-US" altLang="ja-JP" sz="1400" dirty="0"/>
          </a:p>
          <a:p>
            <a:pPr lvl="1"/>
            <a:r>
              <a:rPr kumimoji="1" lang="en-US" altLang="ja-JP" sz="1400" dirty="0"/>
              <a:t>3</a:t>
            </a:r>
            <a:r>
              <a:rPr kumimoji="1" lang="ja-JP" altLang="en-US" sz="1400" dirty="0"/>
              <a:t>行目：仲介手数料（契約時）</a:t>
            </a:r>
            <a:endParaRPr kumimoji="1" lang="en-US" altLang="ja-JP" sz="1400" dirty="0"/>
          </a:p>
          <a:p>
            <a:pPr lvl="1"/>
            <a:r>
              <a:rPr kumimoji="1" lang="en-US" altLang="ja-JP" sz="1400" dirty="0"/>
              <a:t>4</a:t>
            </a:r>
            <a:r>
              <a:rPr kumimoji="1" lang="ja-JP" altLang="en-US" sz="1400" dirty="0"/>
              <a:t>行目：仲介手数料（決済時）</a:t>
            </a:r>
            <a:endParaRPr kumimoji="1" lang="en-US" altLang="ja-JP" sz="1400" dirty="0"/>
          </a:p>
          <a:p>
            <a:pPr lvl="1"/>
            <a:r>
              <a:rPr kumimoji="1" lang="ja-JP" altLang="en-US" sz="1400" dirty="0">
                <a:solidFill>
                  <a:srgbClr val="FF0000"/>
                </a:solidFill>
              </a:rPr>
              <a:t>上記は、変更しないでください。古い事業計画で承認を得ている場合、</a:t>
            </a:r>
            <a:r>
              <a:rPr kumimoji="1" lang="en-US" altLang="ja-JP" sz="1400" dirty="0">
                <a:solidFill>
                  <a:srgbClr val="FF0000"/>
                </a:solidFill>
              </a:rPr>
              <a:t>1</a:t>
            </a:r>
            <a:r>
              <a:rPr kumimoji="1" lang="ja-JP" altLang="en-US" sz="1400" dirty="0">
                <a:solidFill>
                  <a:srgbClr val="FF0000"/>
                </a:solidFill>
              </a:rPr>
              <a:t>行目～</a:t>
            </a:r>
            <a:r>
              <a:rPr kumimoji="1" lang="en-US" altLang="ja-JP" sz="1400" dirty="0">
                <a:solidFill>
                  <a:srgbClr val="FF0000"/>
                </a:solidFill>
              </a:rPr>
              <a:t>4</a:t>
            </a:r>
            <a:r>
              <a:rPr kumimoji="1" lang="ja-JP" altLang="en-US" sz="1400" dirty="0">
                <a:solidFill>
                  <a:srgbClr val="FF0000"/>
                </a:solidFill>
              </a:rPr>
              <a:t>行目を上記の通り修正してください。</a:t>
            </a:r>
            <a:endParaRPr kumimoji="1" lang="en-US" altLang="ja-JP" sz="1400" dirty="0">
              <a:solidFill>
                <a:srgbClr val="FF0000"/>
              </a:solidFill>
            </a:endParaRPr>
          </a:p>
          <a:p>
            <a:r>
              <a:rPr kumimoji="1" lang="ja-JP" altLang="en-US" sz="1400" b="1" dirty="0"/>
              <a:t>支払先名：</a:t>
            </a:r>
            <a:endParaRPr kumimoji="1" lang="en-US" altLang="ja-JP" sz="1400" b="1" dirty="0"/>
          </a:p>
          <a:p>
            <a:pPr lvl="1"/>
            <a:r>
              <a:rPr kumimoji="1" lang="ja-JP" altLang="en-US" sz="1400" dirty="0"/>
              <a:t>売主や取引先名を入力</a:t>
            </a:r>
            <a:endParaRPr kumimoji="1" lang="en-US" altLang="ja-JP" sz="1400" dirty="0"/>
          </a:p>
          <a:p>
            <a:r>
              <a:rPr kumimoji="1" lang="ja-JP" altLang="en-US" sz="1400" b="1" dirty="0"/>
              <a:t>登録番号：</a:t>
            </a:r>
            <a:endParaRPr kumimoji="1" lang="en-US" altLang="ja-JP" sz="1400" b="1" dirty="0"/>
          </a:p>
          <a:p>
            <a:pPr lvl="1"/>
            <a:r>
              <a:rPr kumimoji="1" lang="ja-JP" altLang="en-US" sz="1400" dirty="0"/>
              <a:t>インボイス適格請求書発行事業者番号を入力</a:t>
            </a:r>
            <a:br>
              <a:rPr kumimoji="1" lang="en-US" altLang="ja-JP" sz="1400" dirty="0"/>
            </a:br>
            <a:r>
              <a:rPr kumimoji="1" lang="ja-JP" altLang="en-US" sz="1400" dirty="0"/>
              <a:t>（</a:t>
            </a:r>
            <a:r>
              <a:rPr kumimoji="1" lang="en-US" altLang="ja-JP" sz="1400" dirty="0"/>
              <a:t>T</a:t>
            </a:r>
            <a:r>
              <a:rPr kumimoji="1" lang="ja-JP" altLang="en-US" sz="1400" dirty="0"/>
              <a:t>で始まる番号）</a:t>
            </a:r>
            <a:endParaRPr kumimoji="1" lang="en-US" altLang="ja-JP" sz="1400" dirty="0"/>
          </a:p>
          <a:p>
            <a:r>
              <a:rPr kumimoji="1" lang="ja-JP" altLang="en-US" sz="1400" b="1" dirty="0"/>
              <a:t>インボイス取引区分：</a:t>
            </a:r>
            <a:endParaRPr kumimoji="1" lang="en-US" altLang="ja-JP" sz="1400" b="1" dirty="0"/>
          </a:p>
          <a:p>
            <a:pPr lvl="1"/>
            <a:r>
              <a:rPr kumimoji="1" lang="ja-JP" altLang="en-US" sz="1400" dirty="0"/>
              <a:t>個人の売主様の場合は、</a:t>
            </a:r>
            <a:r>
              <a:rPr kumimoji="1" lang="en-US" altLang="ja-JP" sz="1400" dirty="0"/>
              <a:t>【</a:t>
            </a:r>
            <a:r>
              <a:rPr kumimoji="1" lang="ja-JP" altLang="en-US" sz="1400" dirty="0"/>
              <a:t>その他</a:t>
            </a:r>
            <a:r>
              <a:rPr kumimoji="1" lang="en-US" altLang="ja-JP" sz="1400" dirty="0"/>
              <a:t>】</a:t>
            </a:r>
          </a:p>
          <a:p>
            <a:pPr lvl="1"/>
            <a:r>
              <a:rPr kumimoji="1" lang="ja-JP" altLang="en-US" sz="1400" dirty="0"/>
              <a:t>インボイス適格請求書発行事業者番号を入力した事業者、インボイス適格請求書発行事業者だが、登録番号が分からない場合は、</a:t>
            </a:r>
            <a:r>
              <a:rPr kumimoji="1" lang="en-US" altLang="ja-JP" sz="1400" dirty="0"/>
              <a:t>【</a:t>
            </a:r>
            <a:r>
              <a:rPr kumimoji="1" lang="ja-JP" altLang="en-US" sz="1400" dirty="0"/>
              <a:t>課税事業者</a:t>
            </a:r>
            <a:r>
              <a:rPr kumimoji="1" lang="en-US" altLang="ja-JP" sz="1400" dirty="0"/>
              <a:t>】</a:t>
            </a:r>
          </a:p>
          <a:p>
            <a:r>
              <a:rPr kumimoji="1" lang="ja-JP" altLang="en-US" sz="1400" b="1" dirty="0"/>
              <a:t>原価（税抜）：</a:t>
            </a:r>
            <a:endParaRPr kumimoji="1" lang="en-US" altLang="ja-JP" sz="1400" b="1" dirty="0"/>
          </a:p>
          <a:p>
            <a:pPr lvl="1"/>
            <a:r>
              <a:rPr kumimoji="1" lang="ja-JP" altLang="en-US" sz="1400" dirty="0"/>
              <a:t>それぞれの税抜金額を入力</a:t>
            </a:r>
            <a:endParaRPr kumimoji="1" lang="en-US" altLang="ja-JP" sz="1400" dirty="0"/>
          </a:p>
          <a:p>
            <a:r>
              <a:rPr kumimoji="1" lang="ja-JP" altLang="en-US" sz="1400" b="1" dirty="0"/>
              <a:t>税率：</a:t>
            </a:r>
            <a:endParaRPr kumimoji="1" lang="en-US" altLang="ja-JP" sz="1400" b="1" dirty="0"/>
          </a:p>
          <a:p>
            <a:pPr lvl="1"/>
            <a:r>
              <a:rPr kumimoji="1" lang="ja-JP" altLang="en-US" sz="1400" dirty="0"/>
              <a:t>それぞれの取引について、消費税がかかるものは、</a:t>
            </a:r>
            <a:br>
              <a:rPr kumimoji="1" lang="en-US" altLang="ja-JP" sz="1400" dirty="0"/>
            </a:br>
            <a:r>
              <a:rPr kumimoji="1" lang="ja-JP" altLang="en-US" sz="1400" dirty="0"/>
              <a:t>課税となり</a:t>
            </a:r>
            <a:r>
              <a:rPr kumimoji="1" lang="en-US" altLang="ja-JP" sz="1400" dirty="0"/>
              <a:t>【</a:t>
            </a:r>
            <a:r>
              <a:rPr kumimoji="1" lang="ja-JP" altLang="en-US" sz="1400" dirty="0"/>
              <a:t>税率を選択</a:t>
            </a:r>
            <a:r>
              <a:rPr kumimoji="1" lang="en-US" altLang="ja-JP" sz="1400" dirty="0"/>
              <a:t>】</a:t>
            </a:r>
          </a:p>
          <a:p>
            <a:r>
              <a:rPr kumimoji="1" lang="ja-JP" altLang="en-US" sz="1400" b="1" dirty="0"/>
              <a:t>原価（税込）：</a:t>
            </a:r>
            <a:endParaRPr kumimoji="1" lang="en-US" altLang="ja-JP" sz="1400" b="1" dirty="0"/>
          </a:p>
          <a:p>
            <a:pPr lvl="1"/>
            <a:r>
              <a:rPr kumimoji="1" lang="ja-JP" altLang="en-US" sz="1400" dirty="0"/>
              <a:t>それぞれの取引についての金額を確認</a:t>
            </a:r>
            <a:endParaRPr kumimoji="1" lang="en-US" altLang="ja-JP" sz="1400" dirty="0"/>
          </a:p>
          <a:p>
            <a:r>
              <a:rPr kumimoji="1" lang="ja-JP" altLang="en-US" sz="1400" b="1" dirty="0"/>
              <a:t>支払済：</a:t>
            </a:r>
            <a:endParaRPr kumimoji="1" lang="en-US" altLang="ja-JP" sz="1400" b="1" dirty="0"/>
          </a:p>
          <a:p>
            <a:pPr lvl="1"/>
            <a:r>
              <a:rPr kumimoji="1" lang="ja-JP" altLang="en-US" sz="1400" dirty="0"/>
              <a:t>手付金、仲介手数料（契約時）を支払っている場合は、支払済に☑をつける。まだ支払っていないものは、☑を外す。</a:t>
            </a:r>
            <a:endParaRPr kumimoji="1" lang="en-US" altLang="ja-JP" sz="1400" dirty="0"/>
          </a:p>
          <a:p>
            <a:endParaRPr kumimoji="1" lang="ja-JP" altLang="en-US" sz="1400" dirty="0"/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6781393-D459-9B19-1E39-67B9A899B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2025/12/21</a:t>
            </a:r>
            <a:endParaRPr kumimoji="1" lang="ja-JP" altLang="en-US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CFA9C4CB-F1AD-D518-3374-DCE501F32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8E22-169C-413C-8DDE-525087A1D4B7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1320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0791B7-FA4D-B9BB-8DFD-C254DA7DD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グラフィカル ユーザー インターフェイス">
            <a:extLst>
              <a:ext uri="{FF2B5EF4-FFF2-40B4-BE49-F238E27FC236}">
                <a16:creationId xmlns:a16="http://schemas.microsoft.com/office/drawing/2014/main" id="{A3E33A7C-65C5-8925-1A78-31FBA9A5D9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192" y="576951"/>
            <a:ext cx="8707246" cy="275673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D6E5A4-4404-A8DD-E353-E5CA3CD66BFA}"/>
              </a:ext>
            </a:extLst>
          </p:cNvPr>
          <p:cNvSpPr txBox="1"/>
          <p:nvPr/>
        </p:nvSpPr>
        <p:spPr>
          <a:xfrm>
            <a:off x="9087438" y="576951"/>
            <a:ext cx="303788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買取決済確認備考</a:t>
            </a:r>
            <a:endParaRPr lang="en-US" altLang="ja-JP" dirty="0"/>
          </a:p>
          <a:p>
            <a:pPr marL="742950" lvl="1" indent="-285750">
              <a:buFont typeface="Wingdings" panose="05000000000000000000" pitchFamily="2" charset="2"/>
              <a:buChar char="p"/>
            </a:pPr>
            <a:r>
              <a:rPr kumimoji="1" lang="ja-JP" altLang="en-US" dirty="0"/>
              <a:t>備考には、支払先が２カ所ある場合など、管理部への共有情報を入力</a:t>
            </a:r>
            <a:br>
              <a:rPr kumimoji="1" lang="en-US" altLang="ja-JP" dirty="0"/>
            </a:b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ご持参品</a:t>
            </a:r>
            <a:endParaRPr kumimoji="1" lang="en-US" altLang="ja-JP" dirty="0"/>
          </a:p>
          <a:p>
            <a:pPr marL="742950" lvl="1" indent="-285750">
              <a:buFont typeface="Wingdings" panose="05000000000000000000" pitchFamily="2" charset="2"/>
              <a:buChar char="p"/>
            </a:pPr>
            <a:r>
              <a:rPr kumimoji="1" lang="ja-JP" altLang="en-US" dirty="0"/>
              <a:t>契約時に必要な書類等に☑を入れる。</a:t>
            </a:r>
            <a:endParaRPr kumimoji="1" lang="en-US" altLang="ja-JP" dirty="0"/>
          </a:p>
          <a:p>
            <a:pPr marL="742950" lvl="1" indent="-285750">
              <a:buFont typeface="Wingdings" panose="05000000000000000000" pitchFamily="2" charset="2"/>
              <a:buChar char="p"/>
            </a:pPr>
            <a:r>
              <a:rPr kumimoji="1" lang="ja-JP" altLang="en-US" dirty="0"/>
              <a:t>ご持参品</a:t>
            </a:r>
            <a:r>
              <a:rPr kumimoji="1" lang="en-US" altLang="ja-JP" dirty="0"/>
              <a:t>11</a:t>
            </a:r>
            <a:r>
              <a:rPr kumimoji="1" lang="ja-JP" altLang="en-US" dirty="0"/>
              <a:t>、</a:t>
            </a:r>
            <a:r>
              <a:rPr kumimoji="1" lang="en-US" altLang="ja-JP" dirty="0"/>
              <a:t>12</a:t>
            </a:r>
            <a:r>
              <a:rPr kumimoji="1" lang="ja-JP" altLang="en-US" dirty="0"/>
              <a:t>は自由記に記載できます。</a:t>
            </a:r>
            <a:br>
              <a:rPr kumimoji="1" lang="en-US" altLang="ja-JP" dirty="0"/>
            </a:b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決済確認書出力</a:t>
            </a:r>
            <a:endParaRPr kumimoji="1" lang="en-US" altLang="ja-JP" dirty="0"/>
          </a:p>
          <a:p>
            <a:pPr marL="742950" lvl="1" indent="-285750">
              <a:buFont typeface="Wingdings" panose="05000000000000000000" pitchFamily="2" charset="2"/>
              <a:buChar char="p"/>
            </a:pPr>
            <a:r>
              <a:rPr kumimoji="1" lang="ja-JP" altLang="en-US" b="1" dirty="0">
                <a:solidFill>
                  <a:srgbClr val="FF0000"/>
                </a:solidFill>
              </a:rPr>
              <a:t>必ず出力し、金額などの間違いがないかご確認下さい。</a:t>
            </a:r>
            <a:endParaRPr kumimoji="1" lang="en-US" altLang="ja-JP" b="1" dirty="0">
              <a:solidFill>
                <a:srgbClr val="FF0000"/>
              </a:solidFill>
            </a:endParaRP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1DD195AB-5B19-8289-A9BD-6366D7A994B8}"/>
              </a:ext>
            </a:extLst>
          </p:cNvPr>
          <p:cNvCxnSpPr>
            <a:cxnSpLocks/>
          </p:cNvCxnSpPr>
          <p:nvPr/>
        </p:nvCxnSpPr>
        <p:spPr>
          <a:xfrm flipH="1" flipV="1">
            <a:off x="5248275" y="923925"/>
            <a:ext cx="4086225" cy="123825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AC658B89-E5DF-09DF-9327-D53F8A1D9002}"/>
              </a:ext>
            </a:extLst>
          </p:cNvPr>
          <p:cNvCxnSpPr>
            <a:cxnSpLocks/>
          </p:cNvCxnSpPr>
          <p:nvPr/>
        </p:nvCxnSpPr>
        <p:spPr>
          <a:xfrm flipH="1">
            <a:off x="8039100" y="2030931"/>
            <a:ext cx="1048338" cy="0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845C3B3A-F583-4983-7835-E26EA2868CC4}"/>
              </a:ext>
            </a:extLst>
          </p:cNvPr>
          <p:cNvCxnSpPr>
            <a:cxnSpLocks/>
          </p:cNvCxnSpPr>
          <p:nvPr/>
        </p:nvCxnSpPr>
        <p:spPr>
          <a:xfrm flipH="1" flipV="1">
            <a:off x="8439150" y="2628900"/>
            <a:ext cx="1057275" cy="257175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91137FC6-48E1-3AD0-DDB9-87550FC481BB}"/>
              </a:ext>
            </a:extLst>
          </p:cNvPr>
          <p:cNvCxnSpPr>
            <a:cxnSpLocks/>
          </p:cNvCxnSpPr>
          <p:nvPr/>
        </p:nvCxnSpPr>
        <p:spPr>
          <a:xfrm flipH="1" flipV="1">
            <a:off x="4257675" y="2628900"/>
            <a:ext cx="5238750" cy="257175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2" name="図 21" descr="グラフィカル ユーザー インターフェイス, アプリケーション, テーブル&#10;&#10;AI 生成コンテンツは誤りを含む可能性があります。">
            <a:extLst>
              <a:ext uri="{FF2B5EF4-FFF2-40B4-BE49-F238E27FC236}">
                <a16:creationId xmlns:a16="http://schemas.microsoft.com/office/drawing/2014/main" id="{177F31AE-E027-196F-2EF4-838B9CA52C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6050" y="3484043"/>
            <a:ext cx="2486054" cy="3278276"/>
          </a:xfrm>
          <a:prstGeom prst="rect">
            <a:avLst/>
          </a:prstGeom>
        </p:spPr>
      </p:pic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E7941160-446D-697C-B38E-C6901E411AB7}"/>
              </a:ext>
            </a:extLst>
          </p:cNvPr>
          <p:cNvCxnSpPr>
            <a:cxnSpLocks/>
          </p:cNvCxnSpPr>
          <p:nvPr/>
        </p:nvCxnSpPr>
        <p:spPr>
          <a:xfrm flipH="1">
            <a:off x="8296275" y="4362450"/>
            <a:ext cx="1200150" cy="760731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2375F10D-59CC-F9F7-6EA3-D06ED32C1B3F}"/>
              </a:ext>
            </a:extLst>
          </p:cNvPr>
          <p:cNvCxnSpPr>
            <a:cxnSpLocks/>
          </p:cNvCxnSpPr>
          <p:nvPr/>
        </p:nvCxnSpPr>
        <p:spPr>
          <a:xfrm flipH="1">
            <a:off x="8658799" y="4362450"/>
            <a:ext cx="837626" cy="2162175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2B4BD387-0BE6-E8FE-1CE8-636A8A777744}"/>
              </a:ext>
            </a:extLst>
          </p:cNvPr>
          <p:cNvCxnSpPr>
            <a:cxnSpLocks/>
          </p:cNvCxnSpPr>
          <p:nvPr/>
        </p:nvCxnSpPr>
        <p:spPr>
          <a:xfrm flipH="1" flipV="1">
            <a:off x="8039100" y="3743325"/>
            <a:ext cx="1457325" cy="619125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36F2D467-7D40-C2D8-A0BC-AE5A88619E17}"/>
              </a:ext>
            </a:extLst>
          </p:cNvPr>
          <p:cNvCxnSpPr>
            <a:cxnSpLocks/>
          </p:cNvCxnSpPr>
          <p:nvPr/>
        </p:nvCxnSpPr>
        <p:spPr>
          <a:xfrm flipH="1">
            <a:off x="8296275" y="4362450"/>
            <a:ext cx="1200150" cy="1085850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37" name="図 36" descr="グラフ&#10;&#10;AI 生成コンテンツは誤りを含む可能性があります。">
            <a:extLst>
              <a:ext uri="{FF2B5EF4-FFF2-40B4-BE49-F238E27FC236}">
                <a16:creationId xmlns:a16="http://schemas.microsoft.com/office/drawing/2014/main" id="{1B9B8644-CC50-61A6-8204-CC6C3595C1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3305" y="4029028"/>
            <a:ext cx="3591426" cy="666843"/>
          </a:xfrm>
          <a:prstGeom prst="rect">
            <a:avLst/>
          </a:prstGeom>
        </p:spPr>
      </p:pic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36843F91-E00E-7018-C4C1-481697915E56}"/>
              </a:ext>
            </a:extLst>
          </p:cNvPr>
          <p:cNvGrpSpPr/>
          <p:nvPr/>
        </p:nvGrpSpPr>
        <p:grpSpPr>
          <a:xfrm>
            <a:off x="513305" y="4785469"/>
            <a:ext cx="5333999" cy="1754326"/>
            <a:chOff x="847725" y="5133975"/>
            <a:chExt cx="5333999" cy="1754326"/>
          </a:xfrm>
        </p:grpSpPr>
        <p:sp>
          <p:nvSpPr>
            <p:cNvPr id="38" name="テキスト ボックス 37">
              <a:extLst>
                <a:ext uri="{FF2B5EF4-FFF2-40B4-BE49-F238E27FC236}">
                  <a16:creationId xmlns:a16="http://schemas.microsoft.com/office/drawing/2014/main" id="{95D4EEA6-0EC3-37D2-12A5-6C9C1C265C72}"/>
                </a:ext>
              </a:extLst>
            </p:cNvPr>
            <p:cNvSpPr txBox="1"/>
            <p:nvPr/>
          </p:nvSpPr>
          <p:spPr>
            <a:xfrm>
              <a:off x="847725" y="5133975"/>
              <a:ext cx="5333999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b="1" dirty="0">
                  <a:solidFill>
                    <a:srgbClr val="FF0000"/>
                  </a:solidFill>
                </a:rPr>
                <a:t>※</a:t>
              </a:r>
              <a:r>
                <a:rPr kumimoji="1" lang="ja-JP" altLang="en-US" dirty="0"/>
                <a:t>一度出力すると、　　　　　　　になります。</a:t>
              </a:r>
              <a:endParaRPr kumimoji="1" lang="en-US" altLang="ja-JP" dirty="0"/>
            </a:p>
            <a:p>
              <a:r>
                <a:rPr kumimoji="1" lang="ja-JP" altLang="en-US" dirty="0"/>
                <a:t>　修正後のデータをダウンロードする場合は、</a:t>
              </a:r>
              <a:endParaRPr kumimoji="1" lang="en-US" altLang="ja-JP" dirty="0"/>
            </a:p>
            <a:p>
              <a:r>
                <a:rPr kumimoji="1" lang="ja-JP" altLang="en-US" dirty="0"/>
                <a:t>　一度削除する必要があります。</a:t>
              </a:r>
              <a:endParaRPr kumimoji="1" lang="en-US" altLang="ja-JP" dirty="0"/>
            </a:p>
            <a:p>
              <a:pPr lvl="1"/>
              <a:br>
                <a:rPr kumimoji="1" lang="en-US" altLang="ja-JP" dirty="0"/>
              </a:br>
              <a:r>
                <a:rPr kumimoji="1" lang="ja-JP" altLang="en-US" dirty="0"/>
                <a:t>　　　　　の順番にクリックすると、</a:t>
              </a:r>
              <a:endParaRPr kumimoji="1" lang="en-US" altLang="ja-JP" dirty="0"/>
            </a:p>
            <a:p>
              <a:pPr lvl="1"/>
              <a:r>
                <a:rPr kumimoji="1" lang="ja-JP" altLang="en-US" dirty="0"/>
                <a:t>再出力が可能となります</a:t>
              </a:r>
            </a:p>
          </p:txBody>
        </p:sp>
        <p:pic>
          <p:nvPicPr>
            <p:cNvPr id="40" name="図 39">
              <a:extLst>
                <a:ext uri="{FF2B5EF4-FFF2-40B4-BE49-F238E27FC236}">
                  <a16:creationId xmlns:a16="http://schemas.microsoft.com/office/drawing/2014/main" id="{7E14FA0B-AC05-F9A9-0878-C719C817C8A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380143" y="6258345"/>
              <a:ext cx="241916" cy="268069"/>
            </a:xfrm>
            <a:prstGeom prst="rect">
              <a:avLst/>
            </a:prstGeom>
          </p:spPr>
        </p:pic>
        <p:pic>
          <p:nvPicPr>
            <p:cNvPr id="42" name="図 41">
              <a:extLst>
                <a:ext uri="{FF2B5EF4-FFF2-40B4-BE49-F238E27FC236}">
                  <a16:creationId xmlns:a16="http://schemas.microsoft.com/office/drawing/2014/main" id="{1713145A-85B6-9F10-FADA-151C53F0683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745883" y="6269239"/>
              <a:ext cx="400050" cy="257175"/>
            </a:xfrm>
            <a:prstGeom prst="rect">
              <a:avLst/>
            </a:prstGeom>
          </p:spPr>
        </p:pic>
        <p:pic>
          <p:nvPicPr>
            <p:cNvPr id="44" name="図 43">
              <a:extLst>
                <a:ext uri="{FF2B5EF4-FFF2-40B4-BE49-F238E27FC236}">
                  <a16:creationId xmlns:a16="http://schemas.microsoft.com/office/drawing/2014/main" id="{B9B6905C-546A-5CDF-25BE-DE052E33068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269757" y="6277815"/>
              <a:ext cx="235161" cy="248599"/>
            </a:xfrm>
            <a:prstGeom prst="rect">
              <a:avLst/>
            </a:prstGeom>
          </p:spPr>
        </p:pic>
      </p:grpSp>
      <p:sp>
        <p:nvSpPr>
          <p:cNvPr id="47" name="吹き出し: 折線 46">
            <a:extLst>
              <a:ext uri="{FF2B5EF4-FFF2-40B4-BE49-F238E27FC236}">
                <a16:creationId xmlns:a16="http://schemas.microsoft.com/office/drawing/2014/main" id="{9BC5DD44-D7B6-EE1A-04E7-421858A5351A}"/>
              </a:ext>
            </a:extLst>
          </p:cNvPr>
          <p:cNvSpPr/>
          <p:nvPr/>
        </p:nvSpPr>
        <p:spPr>
          <a:xfrm>
            <a:off x="380192" y="3943350"/>
            <a:ext cx="5534862" cy="2676525"/>
          </a:xfrm>
          <a:prstGeom prst="borderCallout2">
            <a:avLst>
              <a:gd name="adj1" fmla="val 688"/>
              <a:gd name="adj2" fmla="val 207"/>
              <a:gd name="adj3" fmla="val -12933"/>
              <a:gd name="adj4" fmla="val 11545"/>
              <a:gd name="adj5" fmla="val -30060"/>
              <a:gd name="adj6" fmla="val 25068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7" name="図 56">
            <a:extLst>
              <a:ext uri="{FF2B5EF4-FFF2-40B4-BE49-F238E27FC236}">
                <a16:creationId xmlns:a16="http://schemas.microsoft.com/office/drawing/2014/main" id="{3C35B881-08AB-B4D2-0870-C3EBD2EFB49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68104" y="4800593"/>
            <a:ext cx="1482931" cy="272098"/>
          </a:xfrm>
          <a:prstGeom prst="rect">
            <a:avLst/>
          </a:prstGeom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97B522D3-97D7-0CEF-B996-941A18B8FF6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456931" y="4317422"/>
            <a:ext cx="990738" cy="276264"/>
          </a:xfrm>
          <a:prstGeom prst="rect">
            <a:avLst/>
          </a:prstGeom>
        </p:spPr>
      </p:pic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E4D73C9-780B-72E4-EF43-8CA6EA855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2025/12/21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B98EB6-2EBE-D998-6495-D880E1E7F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8E22-169C-413C-8DDE-525087A1D4B7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6955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618</Words>
  <Application>Microsoft Office PowerPoint</Application>
  <PresentationFormat>ワイド画面</PresentationFormat>
  <Paragraphs>83</Paragraphs>
  <Slides>5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満和 金森</dc:creator>
  <cp:lastModifiedBy>満和 金森</cp:lastModifiedBy>
  <cp:revision>2</cp:revision>
  <cp:lastPrinted>2025-12-21T07:27:40Z</cp:lastPrinted>
  <dcterms:created xsi:type="dcterms:W3CDTF">2025-12-21T04:05:51Z</dcterms:created>
  <dcterms:modified xsi:type="dcterms:W3CDTF">2025-12-21T08:17:37Z</dcterms:modified>
</cp:coreProperties>
</file>