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F594443-6EE7-433F-95F2-11E9A9FB0FD6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2C941FC-6CE4-4DD3-BF8B-C0FBBE4E6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32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941FC-6CE4-4DD3-BF8B-C0FBBE4E632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01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C4555-C06C-423D-65E2-944ACD1F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1C7441-AB88-02AC-E01A-6695FFD23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F1EAEB-5532-5E90-44DC-09CEECF14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AF2B3-BD12-2CFE-DFE3-561A7E2AA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941FC-6CE4-4DD3-BF8B-C0FBBE4E63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6063E0-6999-0D5C-134B-7507AAA8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83C53E-ADBD-BE31-980B-172C4B22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2F131-C844-BDAB-517D-280C3407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734D0B-F12A-D7A8-0EDF-2016117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7C633F-95E3-E7BC-9D4D-ED591B7E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2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6B74B-3692-EF89-327B-C91FAB42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6EF95-4863-C6F0-6BE1-51AB0185F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6FE4D-5A28-A119-1060-2A2FBCAF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A89EB-E6B6-EDA0-EF49-458D4A1F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54BE1D-889D-F852-4BE6-B3CC2FF8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52691F-0424-C4CE-E468-DBE6427DD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F29886-A62D-46C0-DD6B-DF7139E0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B7566F-E9C3-43E2-9172-D01F13BA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E75EC3-4410-7E8B-D9D1-8AACA3B0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D05AD-1FCA-3BC7-1470-5C95EF3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20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69D77-3DD2-446B-4DA0-9FBD6515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48B8E5-DA1A-BD0F-998C-40199C20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13333-024C-231E-688C-6467C5A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992BBD-F819-F413-BEA5-B2F130AB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724E5-1CC3-3019-5FD0-AB8F3FA0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6DD32-0BD7-48A3-D55C-7F7684D3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861CD6-F602-986A-F8E2-63A44FB7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37713A-2FBC-3B13-ED33-B7AEC82A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094BC-6D6A-FA19-7BA0-809B0130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FD9F87-2C65-551E-4E8C-C1CB988C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7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344AC-8A8F-8689-D95E-3E7A4B52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4E285-427B-8711-AE8A-64BD256B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3F0F6E-962B-4759-4FB2-C0072B25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99EBC2-5676-94C2-0626-589CAEC1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0F6596-DF8C-4557-2373-DAC04559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034FDC-B312-0956-D684-9E0A75AE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84CFE-F2AD-5C28-87BD-C9EB17C0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F3356F-D3F9-CB69-933F-849BC506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B3CACA-8522-2FB5-5ED7-28DC7EC5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73E4D9-5D2B-A3FD-62E8-C1CF8AE4C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857E6B-0E61-CBFA-72B1-7DA3EE71B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61A054-A079-3439-8047-7F08CF0D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B58810-67DE-6799-FC68-1A8D5FCC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A438A8-B3BF-5EC5-D7A9-7898F1F3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F1957-54AA-6168-BBC8-047716D9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0EE3C8-8EB7-1E98-9A1E-E25EE63E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F0E043-4626-8EC3-A7F8-B8BCBD99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23A81B-53D4-2945-4EBD-EAE7AD8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D6C5C2-E8C9-26D3-AAB9-23954CAF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1D55EB-86F7-2E9E-9AA0-41ECAB75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C51C2C-0042-C8CE-FD28-08258963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9B1E2-893F-E728-3D7A-4146BB77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C4F67-7198-73B5-6A80-092EFC64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B9AD27-9D07-7B1D-DB0A-E5003CA6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1F942E-6184-8CE4-79ED-3B688A06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FAB61E-269D-D744-E48F-4F5AB383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F8CFDB-EE6D-46A9-4C2A-AD53FE7C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5BA98-C584-883C-ED3F-CAF2C46B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F4E665-180D-7F97-F182-2C427BB7D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4375ED-93C0-D251-EB2D-AC1394E45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B49BDC-504A-B3F8-D830-FBDA2602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9360A4-B156-59FB-FDF8-20CB68E7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1EF6B6-2FB1-9DB6-5B49-6B181FA6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16A68A-6EA3-7A81-3989-96155D71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389817-9DA9-E86D-F51B-B18C92CE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44410A-B458-F35B-9950-A71658AF2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2025/12/4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72B54-5F04-4E64-0FD6-62FCB6231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ADEA0-A2F7-82E8-4F50-B920A9F1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8025-A39C-480C-828A-B36C18CEF7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E8DF51-2280-439B-B97A-2D6C31568025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362AC2-D675-73C9-BE15-005CA6920FE6}"/>
              </a:ext>
            </a:extLst>
          </p:cNvPr>
          <p:cNvSpPr txBox="1"/>
          <p:nvPr/>
        </p:nvSpPr>
        <p:spPr>
          <a:xfrm>
            <a:off x="463483" y="667899"/>
            <a:ext cx="1126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買取決済前に、必要事項が完了しているかを確認するため、タスク管理に、買取決済確認を導入いたします。</a:t>
            </a:r>
            <a:endParaRPr kumimoji="1" lang="en-US" altLang="ja-JP" dirty="0"/>
          </a:p>
          <a:p>
            <a:r>
              <a:rPr kumimoji="1" lang="ja-JP" altLang="en-US" dirty="0"/>
              <a:t>メールや</a:t>
            </a:r>
            <a:r>
              <a:rPr kumimoji="1" lang="en-US" altLang="ja-JP" dirty="0"/>
              <a:t>LINEWORKS</a:t>
            </a:r>
            <a:r>
              <a:rPr kumimoji="1" lang="ja-JP" altLang="en-US" dirty="0"/>
              <a:t>で管理部に提出していただいているもの（</a:t>
            </a:r>
            <a:r>
              <a:rPr lang="ja-JP" altLang="en-US" dirty="0"/>
              <a:t>決済確認書など</a:t>
            </a:r>
            <a:r>
              <a:rPr kumimoji="1" lang="ja-JP" altLang="en-US" dirty="0"/>
              <a:t>）をダイテックに移管するものとなります。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確認事項としては、決済条件の有無、決済条件の確認となります。</a:t>
            </a:r>
            <a:endParaRPr kumimoji="1" lang="en-US" altLang="ja-JP" dirty="0"/>
          </a:p>
          <a:p>
            <a:r>
              <a:rPr kumimoji="1" lang="ja-JP" altLang="en-US" dirty="0"/>
              <a:t>決済条件の概略に記載した事項について、</a:t>
            </a:r>
            <a:r>
              <a:rPr kumimoji="1" lang="en-US" altLang="ja-JP" dirty="0"/>
              <a:t>【</a:t>
            </a:r>
            <a:r>
              <a:rPr kumimoji="1" lang="ja-JP" altLang="en-US" dirty="0"/>
              <a:t>保管書類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に対応する書面を保存してください。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C63D24-0260-90FA-2D4D-EFEC68B8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719087"/>
            <a:ext cx="10640291" cy="393152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B9D13A5-8286-1AC9-BA15-64146B8F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A193D9-FC10-1086-F679-373B0B1C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99EE96-AFAB-A3E1-57F9-BE8E06D5C33C}"/>
              </a:ext>
            </a:extLst>
          </p:cNvPr>
          <p:cNvSpPr txBox="1"/>
          <p:nvPr/>
        </p:nvSpPr>
        <p:spPr>
          <a:xfrm>
            <a:off x="3070170" y="2422225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対象：</a:t>
            </a:r>
            <a:r>
              <a:rPr kumimoji="1" lang="en-US" altLang="ja-JP" b="1" dirty="0">
                <a:solidFill>
                  <a:srgbClr val="FF0000"/>
                </a:solidFill>
              </a:rPr>
              <a:t>2025/12/18</a:t>
            </a:r>
            <a:r>
              <a:rPr kumimoji="1" lang="ja-JP" altLang="en-US" b="1" dirty="0">
                <a:solidFill>
                  <a:srgbClr val="FF0000"/>
                </a:solidFill>
              </a:rPr>
              <a:t>以降に分譲</a:t>
            </a:r>
            <a:r>
              <a:rPr kumimoji="1" lang="en-US" altLang="ja-JP" b="1" dirty="0">
                <a:solidFill>
                  <a:srgbClr val="FF0000"/>
                </a:solidFill>
              </a:rPr>
              <a:t>(</a:t>
            </a:r>
            <a:r>
              <a:rPr kumimoji="1" lang="ja-JP" altLang="en-US" b="1" dirty="0">
                <a:solidFill>
                  <a:srgbClr val="FF0000"/>
                </a:solidFill>
              </a:rPr>
              <a:t>土地</a:t>
            </a:r>
            <a:r>
              <a:rPr kumimoji="1" lang="en-US" altLang="ja-JP" b="1" dirty="0">
                <a:solidFill>
                  <a:srgbClr val="FF0000"/>
                </a:solidFill>
              </a:rPr>
              <a:t>)</a:t>
            </a:r>
            <a:r>
              <a:rPr kumimoji="1" lang="ja-JP" altLang="en-US" b="1" dirty="0">
                <a:solidFill>
                  <a:srgbClr val="FF0000"/>
                </a:solidFill>
              </a:rPr>
              <a:t>タスクの新規作成を行った物件</a:t>
            </a:r>
          </a:p>
        </p:txBody>
      </p:sp>
    </p:spTree>
    <p:extLst>
      <p:ext uri="{BB962C8B-B14F-4D97-AF65-F5344CB8AC3E}">
        <p14:creationId xmlns:p14="http://schemas.microsoft.com/office/powerpoint/2010/main" val="21152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36C5A-C054-1456-1D72-03D63D2D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8678D-E0F9-60C0-7A6B-784829EDE0B7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08A856-5194-0C7F-511B-D3A9CCA4448F}"/>
              </a:ext>
            </a:extLst>
          </p:cNvPr>
          <p:cNvSpPr txBox="1"/>
          <p:nvPr/>
        </p:nvSpPr>
        <p:spPr>
          <a:xfrm>
            <a:off x="463484" y="667899"/>
            <a:ext cx="1126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263525"/>
            <a:r>
              <a:rPr kumimoji="1" lang="ja-JP" altLang="en-US" b="1" dirty="0"/>
              <a:t>決済条件</a:t>
            </a:r>
            <a:endParaRPr kumimoji="1" lang="en-US" altLang="ja-JP" b="1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決済条件有無、決済条件（概略）を記載</a:t>
            </a:r>
            <a:br>
              <a:rPr kumimoji="1" lang="en-US" altLang="ja-JP" dirty="0"/>
            </a:br>
            <a:endParaRPr kumimoji="1" lang="en-US" altLang="ja-JP" dirty="0"/>
          </a:p>
          <a:p>
            <a:pPr marL="263525"/>
            <a:r>
              <a:rPr kumimoji="1" lang="ja-JP" altLang="en-US" b="1" dirty="0"/>
              <a:t>作成日・取引日</a:t>
            </a:r>
            <a:endParaRPr kumimoji="1" lang="en-US" altLang="ja-JP" b="1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作成日を記載</a:t>
            </a:r>
            <a:endParaRPr kumimoji="1"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取引日時を記載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B71E21-7781-71A6-9672-1D41D3E1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98" y="2831082"/>
            <a:ext cx="8298730" cy="38822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3AF4FA-B402-4816-B4A6-28DFDFC04101}"/>
              </a:ext>
            </a:extLst>
          </p:cNvPr>
          <p:cNvSpPr/>
          <p:nvPr/>
        </p:nvSpPr>
        <p:spPr>
          <a:xfrm>
            <a:off x="5125504" y="4278732"/>
            <a:ext cx="6526023" cy="8493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12D6434-905B-C3E5-4736-F85C627D3783}"/>
              </a:ext>
            </a:extLst>
          </p:cNvPr>
          <p:cNvSpPr/>
          <p:nvPr/>
        </p:nvSpPr>
        <p:spPr>
          <a:xfrm>
            <a:off x="5125503" y="5412345"/>
            <a:ext cx="6526023" cy="10544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5C938EB-8ADD-264E-7469-9134D4E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5E596CD-C541-A391-67C9-C880B265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3DF663-A4F5-7B07-EF5D-B512BD2FB98C}"/>
              </a:ext>
            </a:extLst>
          </p:cNvPr>
          <p:cNvSpPr txBox="1"/>
          <p:nvPr/>
        </p:nvSpPr>
        <p:spPr>
          <a:xfrm>
            <a:off x="5625893" y="144679"/>
            <a:ext cx="5525241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</a:rPr>
              <a:t>承認期日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承認申請は、承認者の方々が確認できるように日程に</a:t>
            </a:r>
            <a:r>
              <a:rPr kumimoji="1" lang="ja-JP" altLang="en-US" b="1" dirty="0">
                <a:solidFill>
                  <a:srgbClr val="FF0000"/>
                </a:solidFill>
              </a:rPr>
              <a:t>余裕を持って申請</a:t>
            </a:r>
            <a:r>
              <a:rPr kumimoji="1" lang="ja-JP" altLang="en-US" b="1" dirty="0">
                <a:solidFill>
                  <a:schemeClr val="tx1"/>
                </a:solidFill>
              </a:rPr>
              <a:t>してください。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買取決済確認書の</a:t>
            </a:r>
            <a:r>
              <a:rPr kumimoji="1" lang="ja-JP" altLang="en-US" b="1" dirty="0">
                <a:solidFill>
                  <a:srgbClr val="FF0000"/>
                </a:solidFill>
              </a:rPr>
              <a:t>承認が得られていない場合、買取決済は不可</a:t>
            </a:r>
            <a:r>
              <a:rPr kumimoji="1" lang="ja-JP" altLang="en-US" b="1" dirty="0">
                <a:solidFill>
                  <a:schemeClr val="tx1"/>
                </a:solidFill>
              </a:rPr>
              <a:t>となります。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買取決済確認書は、</a:t>
            </a:r>
            <a:r>
              <a:rPr kumimoji="1" lang="ja-JP" altLang="en-US" b="1" dirty="0">
                <a:solidFill>
                  <a:srgbClr val="FF0000"/>
                </a:solidFill>
              </a:rPr>
              <a:t>決済日の</a:t>
            </a:r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</a:rPr>
              <a:t>営業日前までに承認</a:t>
            </a:r>
            <a:r>
              <a:rPr kumimoji="1" lang="ja-JP" altLang="en-US" b="1" dirty="0">
                <a:solidFill>
                  <a:schemeClr val="tx1"/>
                </a:solidFill>
              </a:rPr>
              <a:t>を受けて下さい。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tx1"/>
                </a:solidFill>
              </a:rPr>
              <a:t>承認が間に合わない場合、必ず管理部にご相談ください。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09931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D702-3AEE-E877-D1DD-C9A3F1B1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115B73-9502-0E2E-FD9C-4DBF487EE212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89CDC2-AB3F-851E-BA4C-8471F6E8F0FA}"/>
              </a:ext>
            </a:extLst>
          </p:cNvPr>
          <p:cNvSpPr txBox="1"/>
          <p:nvPr/>
        </p:nvSpPr>
        <p:spPr>
          <a:xfrm>
            <a:off x="463483" y="667899"/>
            <a:ext cx="1126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仕入原価登録</a:t>
            </a:r>
            <a:br>
              <a:rPr kumimoji="1" lang="en-US" altLang="ja-JP" dirty="0"/>
            </a:br>
            <a:r>
              <a:rPr kumimoji="1" lang="ja-JP" altLang="en-US" dirty="0"/>
              <a:t>ここで、入力した情報が、決済確認書に表示されます。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3A70901-852D-A6FE-F224-EC68236D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66"/>
          <a:stretch>
            <a:fillRect/>
          </a:stretch>
        </p:blipFill>
        <p:spPr>
          <a:xfrm>
            <a:off x="1682684" y="2888306"/>
            <a:ext cx="8826631" cy="38250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3E75DA-D9FF-C490-4B14-4D453CBD83AA}"/>
              </a:ext>
            </a:extLst>
          </p:cNvPr>
          <p:cNvSpPr/>
          <p:nvPr/>
        </p:nvSpPr>
        <p:spPr>
          <a:xfrm>
            <a:off x="3268424" y="4033635"/>
            <a:ext cx="7035073" cy="25839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C62EED3C-2F6E-16C6-E813-1E92E92B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A4B2D8-24E6-62F1-2CD0-14354B18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37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02EA6-D107-3078-7DEC-1C999052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56AEEC-4321-870D-70F9-BC9AF8E0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16" b="7724"/>
          <a:stretch>
            <a:fillRect/>
          </a:stretch>
        </p:blipFill>
        <p:spPr>
          <a:xfrm>
            <a:off x="4111659" y="1995410"/>
            <a:ext cx="7959365" cy="399061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0637EE-59C9-43BD-FAC6-543370B9C941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32BA2F-C87A-0D93-4842-7277349B7738}"/>
              </a:ext>
            </a:extLst>
          </p:cNvPr>
          <p:cNvSpPr txBox="1"/>
          <p:nvPr/>
        </p:nvSpPr>
        <p:spPr>
          <a:xfrm>
            <a:off x="463483" y="667899"/>
            <a:ext cx="3637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買取決済確認備考</a:t>
            </a:r>
            <a:br>
              <a:rPr lang="en-US" altLang="ja-JP" dirty="0"/>
            </a:br>
            <a:r>
              <a:rPr kumimoji="1" lang="ja-JP" altLang="en-US" dirty="0"/>
              <a:t>管理部等への申し送り事項を記入してください。</a:t>
            </a:r>
            <a:br>
              <a:rPr kumimoji="1" lang="en-US" altLang="ja-JP" dirty="0"/>
            </a:br>
            <a:endParaRPr kumimoji="1"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ご持参品</a:t>
            </a:r>
            <a:br>
              <a:rPr kumimoji="1" lang="en-US" altLang="ja-JP" dirty="0"/>
            </a:br>
            <a:r>
              <a:rPr kumimoji="1" lang="ja-JP" altLang="en-US" dirty="0"/>
              <a:t>お客様にご持参いただく書類等に☑を付けて下さい。ご持参品</a:t>
            </a:r>
            <a:r>
              <a:rPr kumimoji="1" lang="en-US" altLang="ja-JP" dirty="0"/>
              <a:t>11</a:t>
            </a:r>
            <a:r>
              <a:rPr kumimoji="1" lang="ja-JP" altLang="en-US" dirty="0"/>
              <a:t>、ご持参品</a:t>
            </a:r>
            <a:r>
              <a:rPr kumimoji="1" lang="en-US" altLang="ja-JP" dirty="0"/>
              <a:t>12</a:t>
            </a:r>
            <a:r>
              <a:rPr kumimoji="1" lang="ja-JP" altLang="en-US" dirty="0"/>
              <a:t>は、自由に記載できます。</a:t>
            </a:r>
            <a:endParaRPr kumimoji="1"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D92316-D7F3-13A4-9FC6-3F70EBAF97BA}"/>
              </a:ext>
            </a:extLst>
          </p:cNvPr>
          <p:cNvSpPr/>
          <p:nvPr/>
        </p:nvSpPr>
        <p:spPr>
          <a:xfrm>
            <a:off x="4611280" y="3336526"/>
            <a:ext cx="7230359" cy="9521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54F851-9878-1DC8-7103-BEE33348C01A}"/>
              </a:ext>
            </a:extLst>
          </p:cNvPr>
          <p:cNvSpPr/>
          <p:nvPr/>
        </p:nvSpPr>
        <p:spPr>
          <a:xfrm>
            <a:off x="4611279" y="4582435"/>
            <a:ext cx="7230359" cy="12621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572E35-FE22-C2FE-E96B-7034988C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8119C5F-3471-0DFB-A7CC-3B5F9FD8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69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ABCC-66E8-A5BE-9087-2F4BA5E6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BE3962-2AE1-24F6-DA0F-D9880227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16" b="16575"/>
          <a:stretch>
            <a:fillRect/>
          </a:stretch>
        </p:blipFill>
        <p:spPr>
          <a:xfrm>
            <a:off x="4459798" y="1640263"/>
            <a:ext cx="7732201" cy="40158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BC9B84-21EC-5547-4C8C-FE3A5D28C219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579132-C74C-8D72-B02F-C919B4D78623}"/>
              </a:ext>
            </a:extLst>
          </p:cNvPr>
          <p:cNvSpPr txBox="1"/>
          <p:nvPr/>
        </p:nvSpPr>
        <p:spPr>
          <a:xfrm>
            <a:off x="463483" y="667899"/>
            <a:ext cx="3637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書類保管</a:t>
            </a:r>
            <a:br>
              <a:rPr lang="en-US" altLang="ja-JP" dirty="0"/>
            </a:br>
            <a:r>
              <a:rPr lang="ja-JP" altLang="en-US" dirty="0"/>
              <a:t>振込依頼書、契約書や</a:t>
            </a:r>
            <a:br>
              <a:rPr lang="en-US" altLang="ja-JP" dirty="0"/>
            </a:br>
            <a:r>
              <a:rPr lang="ja-JP" altLang="en-US" u="sng" dirty="0"/>
              <a:t>決済条件がある場合の確認資料</a:t>
            </a:r>
            <a:r>
              <a:rPr lang="ja-JP" altLang="en-US" dirty="0"/>
              <a:t>を添付してください。</a:t>
            </a:r>
            <a:endParaRPr kumimoji="1"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401894-200B-C436-5B37-C66D8A460D0E}"/>
              </a:ext>
            </a:extLst>
          </p:cNvPr>
          <p:cNvSpPr/>
          <p:nvPr/>
        </p:nvSpPr>
        <p:spPr>
          <a:xfrm>
            <a:off x="4967926" y="2760200"/>
            <a:ext cx="7015113" cy="28958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162B25D-D888-02BD-DCDA-F5809B3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9F10C-1853-381B-3C16-8D7CC62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33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7A26-6C34-C6F1-7C9A-1E32BB51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7B2A924-7DD2-A4C3-7BD1-E0F43F6B2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67" b="14028"/>
          <a:stretch>
            <a:fillRect/>
          </a:stretch>
        </p:blipFill>
        <p:spPr>
          <a:xfrm>
            <a:off x="4151058" y="1480008"/>
            <a:ext cx="8040942" cy="434575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1CE861-1804-238B-A4F5-6E1ACC542ECD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43927B-FD69-372B-C36B-830D46056B37}"/>
              </a:ext>
            </a:extLst>
          </p:cNvPr>
          <p:cNvSpPr txBox="1"/>
          <p:nvPr/>
        </p:nvSpPr>
        <p:spPr>
          <a:xfrm>
            <a:off x="463483" y="667899"/>
            <a:ext cx="3637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決済確認書出力</a:t>
            </a:r>
            <a:br>
              <a:rPr lang="en-US" altLang="ja-JP" dirty="0"/>
            </a:br>
            <a:r>
              <a:rPr lang="en-US" altLang="ja-JP" dirty="0"/>
              <a:t>【</a:t>
            </a:r>
            <a:r>
              <a:rPr lang="ja-JP" altLang="en-US" dirty="0"/>
              <a:t>出力</a:t>
            </a:r>
            <a:r>
              <a:rPr lang="en-US" altLang="ja-JP" dirty="0"/>
              <a:t>】</a:t>
            </a:r>
            <a:r>
              <a:rPr lang="ja-JP" altLang="en-US" dirty="0"/>
              <a:t>をクリックし、申請を行って下さい。</a:t>
            </a:r>
            <a:endParaRPr kumimoji="1"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2AA41B-2818-5272-0A0C-6EC32EE2FE9D}"/>
              </a:ext>
            </a:extLst>
          </p:cNvPr>
          <p:cNvSpPr/>
          <p:nvPr/>
        </p:nvSpPr>
        <p:spPr>
          <a:xfrm>
            <a:off x="4628562" y="5377991"/>
            <a:ext cx="7354478" cy="3723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EFE5817-3E08-CE30-976A-B0D91576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94" y="2894029"/>
            <a:ext cx="2423006" cy="364486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D15B84E3-05FA-DE16-5DE2-2E78D06D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875F35B-3DD4-9D07-59B0-2E206D1A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2AC930-0C0C-4D4D-4FF9-50C3AFAFE4E3}"/>
              </a:ext>
            </a:extLst>
          </p:cNvPr>
          <p:cNvSpPr txBox="1"/>
          <p:nvPr/>
        </p:nvSpPr>
        <p:spPr>
          <a:xfrm>
            <a:off x="4817886" y="5892562"/>
            <a:ext cx="670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出力ボタンをクリックし</a:t>
            </a:r>
            <a:r>
              <a:rPr kumimoji="1" lang="en-US" altLang="ja-JP" b="1" dirty="0">
                <a:solidFill>
                  <a:srgbClr val="FF0000"/>
                </a:solidFill>
              </a:rPr>
              <a:t>,</a:t>
            </a:r>
            <a:r>
              <a:rPr kumimoji="1" lang="ja-JP" altLang="en-US" b="1" dirty="0">
                <a:solidFill>
                  <a:srgbClr val="FF0000"/>
                </a:solidFill>
              </a:rPr>
              <a:t>決済確認書の内容を確認して下さい。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誤りがある場合は、管理部担当が、却下します。</a:t>
            </a:r>
          </a:p>
        </p:txBody>
      </p:sp>
    </p:spTree>
    <p:extLst>
      <p:ext uri="{BB962C8B-B14F-4D97-AF65-F5344CB8AC3E}">
        <p14:creationId xmlns:p14="http://schemas.microsoft.com/office/powerpoint/2010/main" val="62837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111C4-7C8C-4888-F90B-D2C69F58C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D627BA-8404-D371-7DF3-58E17E798BBA}"/>
              </a:ext>
            </a:extLst>
          </p:cNvPr>
          <p:cNvSpPr txBox="1"/>
          <p:nvPr/>
        </p:nvSpPr>
        <p:spPr>
          <a:xfrm>
            <a:off x="235765" y="14467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買取決済確認書について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E95468-3150-9E61-3B93-A6927B13C844}"/>
              </a:ext>
            </a:extLst>
          </p:cNvPr>
          <p:cNvSpPr txBox="1"/>
          <p:nvPr/>
        </p:nvSpPr>
        <p:spPr>
          <a:xfrm>
            <a:off x="463483" y="667899"/>
            <a:ext cx="3637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分譲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土地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ータスク管理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r>
              <a:rPr kumimoji="1" lang="ja-JP" altLang="en-US" dirty="0"/>
              <a:t>④買取決済確認</a:t>
            </a:r>
            <a:br>
              <a:rPr kumimoji="1" lang="en-US" altLang="ja-JP" dirty="0"/>
            </a:b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決済確認書　申請</a:t>
            </a:r>
            <a:br>
              <a:rPr lang="en-US" altLang="ja-JP" dirty="0"/>
            </a:br>
            <a:r>
              <a:rPr lang="ja-JP" altLang="en-US" b="1" dirty="0"/>
              <a:t>申請は、店長のみ可能</a:t>
            </a:r>
            <a:r>
              <a:rPr lang="ja-JP" altLang="en-US" dirty="0"/>
              <a:t>です。</a:t>
            </a:r>
            <a:endParaRPr lang="en-US" altLang="ja-JP" dirty="0"/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kumimoji="1" lang="ja-JP" altLang="en-US" u="sng" dirty="0"/>
              <a:t>担当者は、申請のための準備が出来た時点で、店長に申請を依頼</a:t>
            </a:r>
            <a:r>
              <a:rPr kumimoji="1" lang="ja-JP" altLang="en-US" dirty="0"/>
              <a:t>してください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EE4235-4E2F-839A-313E-CB0FA9D0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5" y="3604779"/>
            <a:ext cx="2924583" cy="14861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AC02FF-25C6-D462-21A5-5064D4D6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230" y="1041427"/>
            <a:ext cx="2839818" cy="36759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791555A-04E7-79F7-0F93-B8D331F2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36" y="1960560"/>
            <a:ext cx="2836959" cy="36759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BB09CE3-E490-D05D-3471-105C2DD45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343" y="2667786"/>
            <a:ext cx="3355274" cy="395402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D77D92-0B18-AB0D-D9BF-E85EC11518E3}"/>
              </a:ext>
            </a:extLst>
          </p:cNvPr>
          <p:cNvSpPr/>
          <p:nvPr/>
        </p:nvSpPr>
        <p:spPr>
          <a:xfrm>
            <a:off x="840705" y="3590262"/>
            <a:ext cx="2924582" cy="1486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B3B682-C6EC-9839-FE80-D8B7C1A6C606}"/>
              </a:ext>
            </a:extLst>
          </p:cNvPr>
          <p:cNvSpPr/>
          <p:nvPr/>
        </p:nvSpPr>
        <p:spPr>
          <a:xfrm>
            <a:off x="5505517" y="2136367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2A0D45-C7A4-1541-61C7-A0F596E75906}"/>
              </a:ext>
            </a:extLst>
          </p:cNvPr>
          <p:cNvSpPr/>
          <p:nvPr/>
        </p:nvSpPr>
        <p:spPr>
          <a:xfrm>
            <a:off x="7228902" y="3052339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18DC465-06C8-7CDD-D641-34BD02C056C5}"/>
              </a:ext>
            </a:extLst>
          </p:cNvPr>
          <p:cNvSpPr/>
          <p:nvPr/>
        </p:nvSpPr>
        <p:spPr>
          <a:xfrm>
            <a:off x="9271228" y="3864542"/>
            <a:ext cx="433838" cy="6539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059DC4C-2BFA-4BAD-3A70-4DDD34205909}"/>
              </a:ext>
            </a:extLst>
          </p:cNvPr>
          <p:cNvSpPr/>
          <p:nvPr/>
        </p:nvSpPr>
        <p:spPr>
          <a:xfrm rot="8095813">
            <a:off x="5799300" y="2200761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A3122A70-B958-6C22-EC84-5F0E78AADBFC}"/>
              </a:ext>
            </a:extLst>
          </p:cNvPr>
          <p:cNvSpPr/>
          <p:nvPr/>
        </p:nvSpPr>
        <p:spPr>
          <a:xfrm rot="8095813">
            <a:off x="7535101" y="3094874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61D1A45-33A2-CDD1-A97D-8022BDC1ED82}"/>
              </a:ext>
            </a:extLst>
          </p:cNvPr>
          <p:cNvSpPr/>
          <p:nvPr/>
        </p:nvSpPr>
        <p:spPr>
          <a:xfrm rot="8095813">
            <a:off x="9592827" y="3916379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C2C40192-3314-0961-FA72-0E5A997C2D88}"/>
              </a:ext>
            </a:extLst>
          </p:cNvPr>
          <p:cNvSpPr/>
          <p:nvPr/>
        </p:nvSpPr>
        <p:spPr>
          <a:xfrm rot="8095813">
            <a:off x="3568572" y="4492209"/>
            <a:ext cx="660483" cy="2733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861E9B6A-8894-B85F-B257-04DB63F6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2025/12/4</a:t>
            </a:r>
            <a:endParaRPr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5AE718D-35E5-4CAE-02B5-F2C7C267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8025-A39C-480C-828A-B36C18CEF7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18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497</Words>
  <Application>Microsoft Office PowerPoint</Application>
  <PresentationFormat>ワイド画面</PresentationFormat>
  <Paragraphs>61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4</cp:revision>
  <dcterms:created xsi:type="dcterms:W3CDTF">2025-12-04T09:58:33Z</dcterms:created>
  <dcterms:modified xsi:type="dcterms:W3CDTF">2025-12-08T00:59:37Z</dcterms:modified>
</cp:coreProperties>
</file>